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3" r:id="rId2"/>
    <p:sldId id="265"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6" r:id="rId25"/>
    <p:sldId id="297" r:id="rId26"/>
    <p:sldId id="298" r:id="rId27"/>
    <p:sldId id="299" r:id="rId28"/>
    <p:sldId id="264" r:id="rId29"/>
    <p:sldId id="31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00CC"/>
    <a:srgbClr val="FF9900"/>
    <a:srgbClr val="D99B01"/>
    <a:srgbClr val="FF66CC"/>
    <a:srgbClr val="FF67AC"/>
    <a:srgbClr val="CC0099"/>
    <a:srgbClr val="FFDC47"/>
    <a:srgbClr val="5EEC3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24FAF-3BD5-4627-BDD4-46389DA282DC}" type="datetimeFigureOut">
              <a:rPr lang="en-US" smtClean="0"/>
              <a:pPr/>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44816-1E1C-4402-AA23-D8550FA76FEA}" type="slidenum">
              <a:rPr lang="en-US" smtClean="0"/>
              <a:pPr/>
              <a:t>‹#›</a:t>
            </a:fld>
            <a:endParaRPr lang="en-US"/>
          </a:p>
        </p:txBody>
      </p:sp>
    </p:spTree>
    <p:extLst>
      <p:ext uri="{BB962C8B-B14F-4D97-AF65-F5344CB8AC3E}">
        <p14:creationId xmlns:p14="http://schemas.microsoft.com/office/powerpoint/2010/main" val="72569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2004513-5996-40E2-85DA-488809C5107A}" type="slidenum">
              <a:rPr lang="en-IN" smtClean="0"/>
              <a:pPr/>
              <a:t>13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2113635"/>
            <a:ext cx="8093364" cy="1383822"/>
          </a:xfrm>
          <a:noFill/>
          <a:effectLst>
            <a:outerShdw blurRad="50800" dist="38100" dir="2700000" algn="tl" rotWithShape="0">
              <a:prstClr val="black">
                <a:alpha val="40000"/>
              </a:prstClr>
            </a:outerShdw>
          </a:effectLst>
        </p:spPr>
        <p:txBody>
          <a:bodyPr>
            <a:normAutofit/>
          </a:bodyPr>
          <a:lstStyle>
            <a:lvl1pPr algn="l">
              <a:defRPr sz="3600">
                <a:solidFill>
                  <a:srgbClr val="00FFFF"/>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69" y="3487980"/>
            <a:ext cx="8093365" cy="610820"/>
          </a:xfrm>
        </p:spPr>
        <p:txBody>
          <a:bodyPr>
            <a:normAutofit/>
          </a:bodyPr>
          <a:lstStyle>
            <a:lvl1pPr marL="0" indent="0" algn="l">
              <a:buNone/>
              <a:defRPr sz="2800" b="0" i="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4D98149D-CC2C-4207-B861-52BE2809BF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916229"/>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206799"/>
          </a:xfrm>
        </p:spPr>
        <p:txBody>
          <a:bodyPr/>
          <a:lstStyle>
            <a:lvl1pPr algn="l">
              <a:defRPr sz="2800">
                <a:solidFill>
                  <a:srgbClr val="00FFFF"/>
                </a:solidFill>
              </a:defRPr>
            </a:lvl1pPr>
            <a:lvl2pPr algn="l">
              <a:defRPr>
                <a:solidFill>
                  <a:srgbClr val="00FFFF"/>
                </a:solidFill>
              </a:defRPr>
            </a:lvl2pPr>
            <a:lvl3pPr algn="l">
              <a:defRPr>
                <a:solidFill>
                  <a:srgbClr val="00FFFF"/>
                </a:solidFill>
              </a:defRPr>
            </a:lvl3pPr>
            <a:lvl4pPr algn="l">
              <a:defRPr>
                <a:solidFill>
                  <a:srgbClr val="00FFFF"/>
                </a:solidFill>
              </a:defRPr>
            </a:lvl4pPr>
            <a:lvl5pPr algn="l">
              <a:defRPr>
                <a:solidFill>
                  <a:srgbClr val="00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9540" y="433880"/>
            <a:ext cx="5802790" cy="572644"/>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739540" y="1198559"/>
            <a:ext cx="5802790" cy="3511061"/>
          </a:xfrm>
        </p:spPr>
        <p:txBody>
          <a:bodyPr/>
          <a:lstStyle>
            <a:lvl1pPr>
              <a:defRPr sz="2800">
                <a:solidFill>
                  <a:srgbClr val="00FFFF"/>
                </a:solidFill>
              </a:defRPr>
            </a:lvl1pPr>
            <a:lvl2pPr>
              <a:defRPr>
                <a:solidFill>
                  <a:srgbClr val="00FFFF"/>
                </a:solidFill>
              </a:defRPr>
            </a:lvl2pPr>
            <a:lvl3pPr>
              <a:defRPr>
                <a:solidFill>
                  <a:srgbClr val="00FFFF"/>
                </a:solidFill>
              </a:defRPr>
            </a:lvl3pPr>
            <a:lvl4pPr>
              <a:defRPr>
                <a:solidFill>
                  <a:srgbClr val="00FFFF"/>
                </a:solidFill>
              </a:defRPr>
            </a:lvl4pPr>
            <a:lvl5pPr>
              <a:defRPr>
                <a:solidFill>
                  <a:srgbClr val="00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763525"/>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rgbClr val="00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87040"/>
            <a:ext cx="4040188" cy="2137871"/>
          </a:xfrm>
        </p:spPr>
        <p:txBody>
          <a:bodyPr/>
          <a:lstStyle>
            <a:lvl1pPr algn="ctr">
              <a:defRPr sz="2400">
                <a:solidFill>
                  <a:srgbClr val="00FFFF"/>
                </a:solidFill>
              </a:defRPr>
            </a:lvl1pPr>
            <a:lvl2pPr algn="ctr">
              <a:defRPr sz="2000">
                <a:solidFill>
                  <a:srgbClr val="00FFFF"/>
                </a:solidFill>
              </a:defRPr>
            </a:lvl2pPr>
            <a:lvl3pPr algn="ctr">
              <a:defRPr sz="1800">
                <a:solidFill>
                  <a:srgbClr val="00FFFF"/>
                </a:solidFill>
              </a:defRPr>
            </a:lvl3pPr>
            <a:lvl4pPr algn="ctr">
              <a:defRPr sz="1600">
                <a:solidFill>
                  <a:srgbClr val="00FFFF"/>
                </a:solidFill>
              </a:defRPr>
            </a:lvl4pPr>
            <a:lvl5pPr algn="ctr">
              <a:defRPr sz="1600">
                <a:solidFill>
                  <a:srgbClr val="00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rgbClr val="00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87040"/>
            <a:ext cx="4041775" cy="2137871"/>
          </a:xfrm>
        </p:spPr>
        <p:txBody>
          <a:bodyPr/>
          <a:lstStyle>
            <a:lvl1pPr algn="ctr">
              <a:defRPr sz="2400">
                <a:solidFill>
                  <a:srgbClr val="00FFFF"/>
                </a:solidFill>
              </a:defRPr>
            </a:lvl1pPr>
            <a:lvl2pPr algn="ctr">
              <a:defRPr sz="2000">
                <a:solidFill>
                  <a:srgbClr val="00FFFF"/>
                </a:solidFill>
              </a:defRPr>
            </a:lvl2pPr>
            <a:lvl3pPr algn="ctr">
              <a:defRPr sz="1800">
                <a:solidFill>
                  <a:srgbClr val="00FFFF"/>
                </a:solidFill>
              </a:defRPr>
            </a:lvl3pPr>
            <a:lvl4pPr algn="ctr">
              <a:defRPr sz="1600">
                <a:solidFill>
                  <a:srgbClr val="00FFFF"/>
                </a:solidFill>
              </a:defRPr>
            </a:lvl4pPr>
            <a:lvl5pPr algn="ctr">
              <a:defRPr sz="1600">
                <a:solidFill>
                  <a:srgbClr val="00FFF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D7612594-071C-45C4-8C60-D0C29CC253AB}"/>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latin typeface="Dubai" panose="020B0503030403030204" pitchFamily="34" charset="-78"/>
              </a:rPr>
              <a:t>This presentation uses a free template provided by FPPT.com</a:t>
            </a:r>
          </a:p>
          <a:p>
            <a:r>
              <a:rPr lang="en-US" sz="1400">
                <a:solidFill>
                  <a:schemeClr val="bg1">
                    <a:lumMod val="65000"/>
                  </a:schemeClr>
                </a:solidFill>
                <a:latin typeface="Dubai" panose="020B0503030403030204" pitchFamily="34" charset="-78"/>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ORGNON AND PAEDIATRICS</a:t>
            </a:r>
            <a:endParaRPr lang="en-US" dirty="0"/>
          </a:p>
        </p:txBody>
      </p:sp>
      <p:sp>
        <p:nvSpPr>
          <p:cNvPr id="3" name="Subtitle 2"/>
          <p:cNvSpPr>
            <a:spLocks noGrp="1"/>
          </p:cNvSpPr>
          <p:nvPr>
            <p:ph type="subTitle" idx="1"/>
          </p:nvPr>
        </p:nvSpPr>
        <p:spPr>
          <a:xfrm>
            <a:off x="601669" y="3075806"/>
            <a:ext cx="8093365" cy="1584176"/>
          </a:xfrm>
        </p:spPr>
        <p:txBody>
          <a:bodyPr>
            <a:normAutofit fontScale="55000" lnSpcReduction="20000"/>
          </a:bodyPr>
          <a:lstStyle/>
          <a:p>
            <a:pPr algn="r"/>
            <a:r>
              <a:rPr lang="en-US" sz="3300" b="1" dirty="0" smtClean="0"/>
              <a:t>     </a:t>
            </a:r>
          </a:p>
          <a:p>
            <a:pPr algn="r"/>
            <a:r>
              <a:rPr lang="en-US" sz="3300" b="1" dirty="0" smtClean="0"/>
              <a:t>PRESENTED  BY </a:t>
            </a:r>
            <a:r>
              <a:rPr lang="en-US" sz="3300" b="1" dirty="0"/>
              <a:t>:</a:t>
            </a:r>
          </a:p>
          <a:p>
            <a:pPr algn="r"/>
            <a:r>
              <a:rPr lang="en-US" sz="3300" b="1" dirty="0"/>
              <a:t>   DR.SONNY MON .R</a:t>
            </a:r>
          </a:p>
          <a:p>
            <a:pPr algn="r"/>
            <a:r>
              <a:rPr lang="en-US" sz="3300" b="1" dirty="0"/>
              <a:t>   ASSISTANT PROFESSOR </a:t>
            </a:r>
          </a:p>
          <a:p>
            <a:pPr algn="r"/>
            <a:r>
              <a:rPr lang="en-US" sz="3300" b="1" dirty="0"/>
              <a:t>    </a:t>
            </a:r>
            <a:r>
              <a:rPr lang="en-US" sz="3300" b="1" dirty="0" smtClean="0"/>
              <a:t>DEPT.OF</a:t>
            </a:r>
            <a:r>
              <a:rPr lang="en-US" sz="3300" b="1" dirty="0"/>
              <a:t>. ORGANON</a:t>
            </a:r>
          </a:p>
          <a:p>
            <a:endParaRPr lang="en-US" dirty="0"/>
          </a:p>
        </p:txBody>
      </p:sp>
    </p:spTree>
    <p:extLst>
      <p:ext uri="{BB962C8B-B14F-4D97-AF65-F5344CB8AC3E}">
        <p14:creationId xmlns:p14="http://schemas.microsoft.com/office/powerpoint/2010/main" val="298934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SECOND PRESCRIPTON</a:t>
            </a:r>
            <a:endParaRPr lang="en-IN" dirty="0"/>
          </a:p>
        </p:txBody>
      </p:sp>
      <p:pic>
        <p:nvPicPr>
          <p:cNvPr id="4" name="Content Placeholder 3" descr="gif_pharm.gif"/>
          <p:cNvPicPr>
            <a:picLocks noGrp="1" noChangeAspect="1"/>
          </p:cNvPicPr>
          <p:nvPr>
            <p:ph sz="quarter" idx="1"/>
          </p:nvPr>
        </p:nvPicPr>
        <p:blipFill>
          <a:blip r:embed="rId2"/>
          <a:stretch>
            <a:fillRect/>
          </a:stretch>
        </p:blipFill>
        <p:spPr>
          <a:xfrm>
            <a:off x="285720" y="1125130"/>
            <a:ext cx="8286808" cy="380407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SECOND PRESCRIPTION</a:t>
            </a:r>
            <a:endParaRPr lang="en-IN" dirty="0"/>
          </a:p>
        </p:txBody>
      </p:sp>
      <p:sp>
        <p:nvSpPr>
          <p:cNvPr id="3" name="Content Placeholder 2"/>
          <p:cNvSpPr>
            <a:spLocks noGrp="1"/>
          </p:cNvSpPr>
          <p:nvPr>
            <p:ph sz="quarter" idx="1"/>
          </p:nvPr>
        </p:nvSpPr>
        <p:spPr/>
        <p:txBody>
          <a:bodyPr>
            <a:normAutofit fontScale="70000" lnSpcReduction="20000"/>
          </a:bodyPr>
          <a:lstStyle/>
          <a:p>
            <a:pPr lvl="0"/>
            <a:r>
              <a:rPr lang="en-US" dirty="0" smtClean="0"/>
              <a:t>The return of symptoms after the first prescription has exhausted its curative power. </a:t>
            </a:r>
            <a:endParaRPr lang="en-IN" dirty="0" smtClean="0"/>
          </a:p>
          <a:p>
            <a:pPr lvl="0"/>
            <a:r>
              <a:rPr lang="en-US" dirty="0" smtClean="0"/>
              <a:t>The return symptom-image unfolds the knowledge by which we know whether the first prescription was the specific or the palliative, </a:t>
            </a:r>
            <a:r>
              <a:rPr lang="en-US" dirty="0" err="1" smtClean="0"/>
              <a:t>i</a:t>
            </a:r>
            <a:r>
              <a:rPr lang="en-US" dirty="0" smtClean="0"/>
              <a:t>. e., we may know whether the remedy was deep enough to cure all the deranged vital force or simply a superficially acting remedy, capable of only a temporary effect. </a:t>
            </a:r>
            <a:endParaRPr lang="en-IN" dirty="0" smtClean="0"/>
          </a:p>
          <a:p>
            <a:pPr lvl="0"/>
            <a:r>
              <a:rPr lang="en-US" dirty="0" smtClean="0"/>
              <a:t>The many things learned by the action of the first remedy determine the kind of demand made upon the physician for the second prescription.</a:t>
            </a:r>
            <a:endParaRPr lang="en-IN" dirty="0" smtClean="0"/>
          </a:p>
          <a:p>
            <a:r>
              <a:rPr lang="en-US" dirty="0" smtClean="0"/>
              <a:t>When the first prescription has been made </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sz="quarter" idx="1"/>
          </p:nvPr>
        </p:nvSpPr>
        <p:spPr/>
        <p:txBody>
          <a:bodyPr>
            <a:normAutofit fontScale="85000" lnSpcReduction="10000"/>
          </a:bodyPr>
          <a:lstStyle/>
          <a:p>
            <a:r>
              <a:rPr lang="en-US" dirty="0" smtClean="0"/>
              <a:t>We have often acted too soon, but never waited too long." Many physicians fail because of not waiting, and yet the waiting must be governed by knowledge.</a:t>
            </a:r>
          </a:p>
          <a:p>
            <a:r>
              <a:rPr lang="en-US" dirty="0" smtClean="0"/>
              <a:t>When the first prescription has been made and the remedy has been similar enough to change the existing image, we have but to wait for results. </a:t>
            </a:r>
          </a:p>
          <a:p>
            <a:r>
              <a:rPr lang="en-US" dirty="0" smtClean="0"/>
              <a:t>The manner of change taking place in the totality of symptoms signifies everything, yet the manner of the return of the image, provided it has disappeared, signifies more. </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sz="quarter" idx="1"/>
          </p:nvPr>
        </p:nvSpPr>
        <p:spPr/>
        <p:txBody>
          <a:bodyPr>
            <a:normAutofit fontScale="92500" lnSpcReduction="20000"/>
          </a:bodyPr>
          <a:lstStyle/>
          <a:p>
            <a:r>
              <a:rPr lang="en-US" dirty="0" smtClean="0"/>
              <a:t>If the first prescription was the similimum, the symptoms will return-and when they return-asking for the same remedy. </a:t>
            </a:r>
          </a:p>
          <a:p>
            <a:r>
              <a:rPr lang="en-US" dirty="0" smtClean="0"/>
              <a:t> Too often the remedy has been only similar enough to the superficial symptoms to change the totality and the image comes back altered, therefore resembling another remedy, which must always be regarded as a misfortune, by which the case is sometimes spoiled, and the hand of the master may fail to correct the wrong done. </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sz="quarter" idx="1"/>
          </p:nvPr>
        </p:nvSpPr>
        <p:spPr/>
        <p:txBody>
          <a:bodyPr>
            <a:normAutofit fontScale="92500" lnSpcReduction="10000"/>
          </a:bodyPr>
          <a:lstStyle/>
          <a:p>
            <a:r>
              <a:rPr lang="en-US" dirty="0" smtClean="0"/>
              <a:t>Proper time to change </a:t>
            </a:r>
          </a:p>
          <a:p>
            <a:r>
              <a:rPr lang="en-US" dirty="0" smtClean="0"/>
              <a:t>Avoid haste </a:t>
            </a:r>
          </a:p>
          <a:p>
            <a:r>
              <a:rPr lang="en-US" dirty="0" smtClean="0"/>
              <a:t>Wait and observe </a:t>
            </a:r>
          </a:p>
          <a:p>
            <a:r>
              <a:rPr lang="en-US" dirty="0" smtClean="0"/>
              <a:t>Improper action </a:t>
            </a:r>
          </a:p>
          <a:p>
            <a:r>
              <a:rPr lang="en-US" dirty="0" smtClean="0"/>
              <a:t>Remedies suitable to follow </a:t>
            </a:r>
          </a:p>
          <a:p>
            <a:r>
              <a:rPr lang="en-US" dirty="0" smtClean="0"/>
              <a:t>Careful records</a:t>
            </a:r>
          </a:p>
          <a:p>
            <a:r>
              <a:rPr lang="en-US" dirty="0" smtClean="0"/>
              <a:t>The similimum </a:t>
            </a:r>
          </a:p>
          <a:p>
            <a:endParaRPr lang="en-US"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When to repeat medicine?</a:t>
            </a:r>
            <a:endParaRPr lang="en-IN" dirty="0"/>
          </a:p>
        </p:txBody>
      </p:sp>
      <p:pic>
        <p:nvPicPr>
          <p:cNvPr id="4" name="Content Placeholder 3" descr="NauticalTameFattaileddunnart.gif"/>
          <p:cNvPicPr>
            <a:picLocks noGrp="1" noChangeAspect="1"/>
          </p:cNvPicPr>
          <p:nvPr>
            <p:ph sz="quarter" idx="1"/>
          </p:nvPr>
        </p:nvPicPr>
        <p:blipFill>
          <a:blip r:embed="rId2"/>
          <a:stretch>
            <a:fillRect/>
          </a:stretch>
        </p:blipFill>
        <p:spPr>
          <a:xfrm>
            <a:off x="500034" y="1125130"/>
            <a:ext cx="7929618" cy="358976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APHORISM 247 5</a:t>
            </a:r>
            <a:r>
              <a:rPr lang="en-US" b="1" baseline="30000" dirty="0" smtClean="0"/>
              <a:t>TH</a:t>
            </a:r>
            <a:r>
              <a:rPr lang="en-US" b="1" dirty="0" smtClean="0"/>
              <a:t> EDITION</a:t>
            </a:r>
            <a:endParaRPr lang="en-IN" dirty="0"/>
          </a:p>
        </p:txBody>
      </p:sp>
      <p:sp>
        <p:nvSpPr>
          <p:cNvPr id="3" name="Content Placeholder 2"/>
          <p:cNvSpPr>
            <a:spLocks noGrp="1"/>
          </p:cNvSpPr>
          <p:nvPr>
            <p:ph sz="quarter" idx="1"/>
          </p:nvPr>
        </p:nvSpPr>
        <p:spPr/>
        <p:txBody>
          <a:bodyPr>
            <a:normAutofit fontScale="77500" lnSpcReduction="20000"/>
          </a:bodyPr>
          <a:lstStyle/>
          <a:p>
            <a:r>
              <a:rPr lang="en-US" dirty="0" smtClean="0">
                <a:latin typeface="Times New Roman" pitchFamily="18" charset="0"/>
                <a:cs typeface="Times New Roman" pitchFamily="18" charset="0"/>
              </a:rPr>
              <a:t>Under these conditions, the smallest doses of the best selected homoeopathic medicines may be repeated with the best, often incredible results, at the interval of fourteen, twelve, ten, eight, seven days, and where rapidity is requisite, in chronic diseases resembling cases of acute diseases, at still shorter intervals, but in acute diseases, at very much shorter periods – every twenty four, twelve, eight, four hours, in the very acutest every hour, up to as often as every five minutes in every case in proportion to the more or less rapid course of the disease and of the action of the medicine employed, as is more distinctly explained in the last note.</a:t>
            </a:r>
            <a:endParaRPr lang="en-IN" dirty="0" smtClean="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248 Fifth Edition:</a:t>
            </a:r>
            <a:endParaRPr lang="en-IN" b="1" dirty="0"/>
          </a:p>
        </p:txBody>
      </p:sp>
      <p:sp>
        <p:nvSpPr>
          <p:cNvPr id="3" name="Content Placeholder 2"/>
          <p:cNvSpPr>
            <a:spLocks noGrp="1"/>
          </p:cNvSpPr>
          <p:nvPr>
            <p:ph sz="quarter" idx="1"/>
          </p:nvPr>
        </p:nvSpPr>
        <p:spPr/>
        <p:txBody>
          <a:bodyPr/>
          <a:lstStyle/>
          <a:p>
            <a:r>
              <a:rPr lang="en-US" dirty="0" smtClean="0"/>
              <a:t>The dose of the same medicine may be repeated several times according to circumstances, but only so long as until either recovery ensues, or the same remedy ceases to do good and the rest of the disease, presenting a different group of symptoms, demands a different homoeopathic remedy.</a:t>
            </a:r>
            <a:endParaRPr lang="en-IN" dirty="0" smtClean="0"/>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descr="effdc708b7d6a180183a90a827d1fd2b.jpg"/>
          <p:cNvPicPr>
            <a:picLocks noGrp="1" noChangeAspect="1"/>
          </p:cNvPicPr>
          <p:nvPr>
            <p:ph sz="quarter" idx="1"/>
          </p:nvPr>
        </p:nvPicPr>
        <p:blipFill>
          <a:blip r:embed="rId2"/>
          <a:stretch>
            <a:fillRect/>
          </a:stretch>
        </p:blipFill>
        <p:spPr>
          <a:xfrm>
            <a:off x="357159" y="267875"/>
            <a:ext cx="8358245" cy="4587494"/>
          </a:xfrm>
        </p:spPr>
      </p:pic>
      <p:sp>
        <p:nvSpPr>
          <p:cNvPr id="5" name="TextBox 4"/>
          <p:cNvSpPr txBox="1"/>
          <p:nvPr/>
        </p:nvSpPr>
        <p:spPr>
          <a:xfrm>
            <a:off x="357158" y="535768"/>
            <a:ext cx="7929618" cy="4616648"/>
          </a:xfrm>
          <a:prstGeom prst="rect">
            <a:avLst/>
          </a:prstGeom>
          <a:noFill/>
        </p:spPr>
        <p:txBody>
          <a:bodyPr wrap="square" rtlCol="0">
            <a:spAutoFit/>
          </a:bodyPr>
          <a:lstStyle/>
          <a:p>
            <a:pPr fontAlgn="t"/>
            <a:r>
              <a:rPr lang="en-IN" sz="2400" b="1" dirty="0" smtClean="0">
                <a:solidFill>
                  <a:srgbClr val="008000"/>
                </a:solidFill>
              </a:rPr>
              <a:t>Age:</a:t>
            </a:r>
          </a:p>
          <a:p>
            <a:pPr fontAlgn="t"/>
            <a:r>
              <a:rPr lang="en-IN" sz="2400" b="1" dirty="0" smtClean="0">
                <a:solidFill>
                  <a:srgbClr val="008000"/>
                </a:solidFill>
              </a:rPr>
              <a:t>CHILDREN AND ADOLESCENT </a:t>
            </a:r>
            <a:r>
              <a:rPr lang="en-IN" sz="1600" b="1" dirty="0" smtClean="0">
                <a:solidFill>
                  <a:srgbClr val="008000"/>
                </a:solidFill>
              </a:rPr>
              <a:t>(1-20 Years) </a:t>
            </a:r>
            <a:r>
              <a:rPr lang="en-IN" sz="2400" b="1" dirty="0" smtClean="0">
                <a:solidFill>
                  <a:srgbClr val="008000"/>
                </a:solidFill>
              </a:rPr>
              <a:t>-High</a:t>
            </a:r>
            <a:endParaRPr lang="en-IN" sz="2400" dirty="0" smtClean="0">
              <a:solidFill>
                <a:srgbClr val="008000"/>
              </a:solidFill>
            </a:endParaRPr>
          </a:p>
          <a:p>
            <a:pPr fontAlgn="t"/>
            <a:r>
              <a:rPr lang="en-IN" sz="2400" dirty="0" smtClean="0">
                <a:solidFill>
                  <a:srgbClr val="008000"/>
                </a:solidFill>
              </a:rPr>
              <a:t>ADULT (21-40 Years) - Medium</a:t>
            </a:r>
          </a:p>
          <a:p>
            <a:pPr fontAlgn="t"/>
            <a:r>
              <a:rPr lang="en-IN" sz="2400" dirty="0" smtClean="0">
                <a:solidFill>
                  <a:srgbClr val="008000"/>
                </a:solidFill>
              </a:rPr>
              <a:t>ABOVE 40 years –Low</a:t>
            </a:r>
          </a:p>
          <a:p>
            <a:pPr fontAlgn="t"/>
            <a:r>
              <a:rPr lang="en-IN" sz="2400" dirty="0" smtClean="0">
                <a:solidFill>
                  <a:srgbClr val="008000"/>
                </a:solidFill>
              </a:rPr>
              <a:t> Sex:</a:t>
            </a:r>
          </a:p>
          <a:p>
            <a:pPr>
              <a:buFont typeface="Arial" panose="020B0604020202020204" pitchFamily="34" charset="0"/>
              <a:buChar char="•"/>
            </a:pPr>
            <a:r>
              <a:rPr lang="en-IN" sz="2400" dirty="0" smtClean="0"/>
              <a:t> </a:t>
            </a:r>
            <a:r>
              <a:rPr lang="en-IN" sz="2000" dirty="0" smtClean="0">
                <a:latin typeface="Bookman Old Style" panose="02050604050505020204" pitchFamily="18" charset="0"/>
              </a:rPr>
              <a:t>MALE  - HIGH SUSCEPTIBILITY</a:t>
            </a:r>
          </a:p>
          <a:p>
            <a:pPr>
              <a:buFont typeface="Arial" panose="020B0604020202020204" pitchFamily="34" charset="0"/>
              <a:buChar char="•"/>
            </a:pPr>
            <a:r>
              <a:rPr lang="en-IN" sz="2000" dirty="0" smtClean="0">
                <a:latin typeface="Bookman Old Style" panose="02050604050505020204" pitchFamily="18" charset="0"/>
              </a:rPr>
              <a:t>FEMALE – LOW SUSCEPTIBILITY</a:t>
            </a:r>
          </a:p>
          <a:p>
            <a:r>
              <a:rPr lang="en-IN" sz="2800" dirty="0" smtClean="0">
                <a:solidFill>
                  <a:srgbClr val="008000"/>
                </a:solidFill>
                <a:latin typeface="Bookman Old Style" panose="02050604050505020204" pitchFamily="18" charset="0"/>
              </a:rPr>
              <a:t>Severity of disease</a:t>
            </a:r>
            <a:r>
              <a:rPr lang="en-IN" sz="2800" dirty="0" smtClean="0">
                <a:latin typeface="Bookman Old Style" panose="02050604050505020204" pitchFamily="18" charset="0"/>
              </a:rPr>
              <a:t>:</a:t>
            </a:r>
            <a:endParaRPr lang="en-IN" sz="2800" dirty="0" smtClean="0">
              <a:solidFill>
                <a:srgbClr val="008000"/>
              </a:solidFill>
              <a:latin typeface="Bookman Old Style" panose="02050604050505020204" pitchFamily="18" charset="0"/>
            </a:endParaRPr>
          </a:p>
          <a:p>
            <a:pPr>
              <a:buFont typeface="Arial" panose="020B0604020202020204" pitchFamily="34" charset="0"/>
              <a:buChar char="•"/>
            </a:pPr>
            <a:r>
              <a:rPr lang="en-IN" sz="2000" dirty="0" smtClean="0">
                <a:latin typeface="Bookman Old Style" panose="02050604050505020204" pitchFamily="18" charset="0"/>
              </a:rPr>
              <a:t>MILD STAGE – HIGH</a:t>
            </a:r>
          </a:p>
          <a:p>
            <a:pPr>
              <a:buFont typeface="Arial" panose="020B0604020202020204" pitchFamily="34" charset="0"/>
              <a:buChar char="•"/>
            </a:pPr>
            <a:r>
              <a:rPr lang="en-IN" sz="2000" dirty="0" smtClean="0">
                <a:latin typeface="Bookman Old Style" panose="02050604050505020204" pitchFamily="18" charset="0"/>
              </a:rPr>
              <a:t>MODERATE – MODERATE</a:t>
            </a:r>
          </a:p>
          <a:p>
            <a:pPr>
              <a:buFont typeface="Arial" panose="020B0604020202020204" pitchFamily="34" charset="0"/>
              <a:buChar char="•"/>
            </a:pPr>
            <a:r>
              <a:rPr lang="en-IN" sz="2000" dirty="0" smtClean="0">
                <a:latin typeface="Bookman Old Style" panose="02050604050505020204" pitchFamily="18" charset="0"/>
              </a:rPr>
              <a:t>SEVERE – LOW</a:t>
            </a:r>
          </a:p>
          <a:p>
            <a:pPr>
              <a:buFont typeface="Arial" panose="020B0604020202020204" pitchFamily="34" charset="0"/>
              <a:buChar char="•"/>
            </a:pPr>
            <a:endParaRPr lang="en-IN" sz="2400" dirty="0" smtClean="0">
              <a:solidFill>
                <a:srgbClr val="008000"/>
              </a:solidFill>
            </a:endParaRP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4" name="Content Placeholder 3" descr="effdc708b7d6a180183a90a827d1fd2b.jpg"/>
          <p:cNvPicPr>
            <a:picLocks noGrp="1" noChangeAspect="1"/>
          </p:cNvPicPr>
          <p:nvPr>
            <p:ph sz="quarter" idx="1"/>
          </p:nvPr>
        </p:nvPicPr>
        <p:blipFill>
          <a:blip r:embed="rId2"/>
          <a:stretch>
            <a:fillRect/>
          </a:stretch>
        </p:blipFill>
        <p:spPr>
          <a:xfrm>
            <a:off x="1" y="214296"/>
            <a:ext cx="8858279" cy="4768469"/>
          </a:xfrm>
        </p:spPr>
      </p:pic>
      <p:sp>
        <p:nvSpPr>
          <p:cNvPr id="5" name="TextBox 4"/>
          <p:cNvSpPr txBox="1"/>
          <p:nvPr/>
        </p:nvSpPr>
        <p:spPr>
          <a:xfrm>
            <a:off x="714348" y="1446602"/>
            <a:ext cx="7286676" cy="3508653"/>
          </a:xfrm>
          <a:prstGeom prst="rect">
            <a:avLst/>
          </a:prstGeom>
          <a:noFill/>
        </p:spPr>
        <p:txBody>
          <a:bodyPr wrap="square" rtlCol="0">
            <a:spAutoFit/>
          </a:bodyPr>
          <a:lstStyle/>
          <a:p>
            <a:r>
              <a:rPr lang="en-IN" sz="2000" dirty="0" smtClean="0">
                <a:solidFill>
                  <a:srgbClr val="008000"/>
                </a:solidFill>
                <a:latin typeface="Lucida Handwriting" panose="03010101010101010101" pitchFamily="66" charset="0"/>
              </a:rPr>
              <a:t>PREVIOUS TREATMENT:</a:t>
            </a:r>
          </a:p>
          <a:p>
            <a:pPr>
              <a:buFont typeface="Arial" panose="020B0604020202020204" pitchFamily="34" charset="0"/>
              <a:buChar char="•"/>
            </a:pPr>
            <a:r>
              <a:rPr lang="en-IN" sz="2000" dirty="0" smtClean="0">
                <a:latin typeface="Bookman Old Style" panose="02050604050505020204" pitchFamily="18" charset="0"/>
              </a:rPr>
              <a:t>ALLOPATHIC MEDICINE – HIGH </a:t>
            </a:r>
          </a:p>
          <a:p>
            <a:pPr>
              <a:buFont typeface="Arial" panose="020B0604020202020204" pitchFamily="34" charset="0"/>
              <a:buChar char="•"/>
            </a:pPr>
            <a:r>
              <a:rPr lang="en-IN" sz="2000" dirty="0" smtClean="0">
                <a:latin typeface="Bookman Old Style" panose="02050604050505020204" pitchFamily="18" charset="0"/>
              </a:rPr>
              <a:t>HOME REMEDY – MODERATE</a:t>
            </a:r>
          </a:p>
          <a:p>
            <a:pPr>
              <a:buFont typeface="Arial" panose="020B0604020202020204" pitchFamily="34" charset="0"/>
              <a:buChar char="•"/>
            </a:pPr>
            <a:r>
              <a:rPr lang="en-IN" sz="2000" dirty="0" smtClean="0">
                <a:latin typeface="Bookman Old Style" panose="02050604050505020204" pitchFamily="18" charset="0"/>
              </a:rPr>
              <a:t>NO TREATMENT – LOW</a:t>
            </a:r>
          </a:p>
          <a:p>
            <a:endParaRPr lang="en-IN" sz="2000" dirty="0" smtClean="0">
              <a:latin typeface="Bookman Old Style" panose="02050604050505020204" pitchFamily="18" charset="0"/>
            </a:endParaRPr>
          </a:p>
          <a:p>
            <a:r>
              <a:rPr lang="en-IN" sz="2400" dirty="0" smtClean="0">
                <a:solidFill>
                  <a:srgbClr val="008000"/>
                </a:solidFill>
                <a:latin typeface="Lucida Handwriting" pitchFamily="66" charset="0"/>
              </a:rPr>
              <a:t>Nature of </a:t>
            </a:r>
            <a:r>
              <a:rPr lang="en-IN" sz="2400" dirty="0" err="1" smtClean="0">
                <a:solidFill>
                  <a:srgbClr val="008000"/>
                </a:solidFill>
                <a:latin typeface="Lucida Handwriting" pitchFamily="66" charset="0"/>
              </a:rPr>
              <a:t>simillimum</a:t>
            </a:r>
            <a:endParaRPr lang="en-IN" sz="2400" dirty="0" smtClean="0">
              <a:solidFill>
                <a:srgbClr val="008000"/>
              </a:solidFill>
              <a:latin typeface="Lucida Handwriting" pitchFamily="66" charset="0"/>
            </a:endParaRPr>
          </a:p>
          <a:p>
            <a:pPr>
              <a:buFont typeface="Arial" panose="020B0604020202020204" pitchFamily="34" charset="0"/>
              <a:buChar char="•"/>
            </a:pPr>
            <a:r>
              <a:rPr lang="en-IN" sz="2000" dirty="0" smtClean="0">
                <a:latin typeface="Bookman Old Style" panose="02050604050505020204" pitchFamily="18" charset="0"/>
              </a:rPr>
              <a:t>PECULIAR,CHARACTERSTIC SYMPTOMS – HIGH</a:t>
            </a:r>
          </a:p>
          <a:p>
            <a:pPr>
              <a:buFont typeface="Arial" panose="020B0604020202020204" pitchFamily="34" charset="0"/>
              <a:buChar char="•"/>
            </a:pPr>
            <a:r>
              <a:rPr lang="en-IN" sz="2000" dirty="0" smtClean="0">
                <a:latin typeface="Bookman Old Style" panose="02050604050505020204" pitchFamily="18" charset="0"/>
              </a:rPr>
              <a:t>PARTIALLY SIMILAR REMEDY – MODERATE</a:t>
            </a:r>
          </a:p>
          <a:p>
            <a:pPr>
              <a:buFont typeface="Arial" panose="020B0604020202020204" pitchFamily="34" charset="0"/>
              <a:buChar char="•"/>
            </a:pPr>
            <a:r>
              <a:rPr lang="en-IN" sz="2000" dirty="0" smtClean="0">
                <a:latin typeface="Bookman Old Style" panose="02050604050505020204" pitchFamily="18" charset="0"/>
              </a:rPr>
              <a:t>COMMON SYMPTOMS - LOW</a:t>
            </a:r>
          </a:p>
          <a:p>
            <a:pPr>
              <a:buFont typeface="Arial" panose="020B0604020202020204" pitchFamily="34" charset="0"/>
              <a:buChar char="•"/>
            </a:pPr>
            <a:endParaRPr lang="en-IN" sz="2000" dirty="0" smtClean="0">
              <a:latin typeface="Bookman Old Style" panose="02050604050505020204" pitchFamily="18" charset="0"/>
            </a:endParaRP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46"/>
            <a:ext cx="8246070" cy="916229"/>
          </a:xfrm>
        </p:spPr>
        <p:txBody>
          <a:bodyPr/>
          <a:lstStyle/>
          <a:p>
            <a:r>
              <a:rPr lang="en-IN" dirty="0" smtClean="0">
                <a:latin typeface="Lucida Handwriting" pitchFamily="66" charset="0"/>
              </a:rPr>
              <a:t>MIASMATIC CHILD</a:t>
            </a:r>
            <a:endParaRPr lang="en-IN" dirty="0">
              <a:latin typeface="Lucida Handwriting" pitchFamily="66" charset="0"/>
            </a:endParaRPr>
          </a:p>
        </p:txBody>
      </p:sp>
      <p:sp>
        <p:nvSpPr>
          <p:cNvPr id="3" name="Content Placeholder 2"/>
          <p:cNvSpPr>
            <a:spLocks noGrp="1"/>
          </p:cNvSpPr>
          <p:nvPr>
            <p:ph idx="1"/>
          </p:nvPr>
        </p:nvSpPr>
        <p:spPr/>
        <p:txBody>
          <a:bodyPr/>
          <a:lstStyle/>
          <a:p>
            <a:endParaRPr lang="en-IN" dirty="0" smtClean="0"/>
          </a:p>
          <a:p>
            <a:endParaRPr lang="en-IN" dirty="0" smtClean="0"/>
          </a:p>
          <a:p>
            <a:endParaRPr lang="en-IN" dirty="0" smtClean="0"/>
          </a:p>
          <a:p>
            <a:pPr>
              <a:buNone/>
            </a:pPr>
            <a:r>
              <a:rPr lang="en-IN" dirty="0" smtClean="0"/>
              <a:t>   </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447261" y="228600"/>
            <a:ext cx="8140148" cy="4621696"/>
          </a:xfrm>
        </p:spPr>
      </p:pic>
      <p:sp>
        <p:nvSpPr>
          <p:cNvPr id="5" name="TextBox 4"/>
          <p:cNvSpPr txBox="1"/>
          <p:nvPr/>
        </p:nvSpPr>
        <p:spPr>
          <a:xfrm>
            <a:off x="1023731" y="805070"/>
            <a:ext cx="7026965" cy="3393237"/>
          </a:xfrm>
          <a:prstGeom prst="rect">
            <a:avLst/>
          </a:prstGeom>
          <a:noFill/>
        </p:spPr>
        <p:txBody>
          <a:bodyPr wrap="square" lIns="68580" tIns="34290" rIns="68580" bIns="34290" rtlCol="0">
            <a:spAutoFit/>
          </a:bodyPr>
          <a:lstStyle/>
          <a:p>
            <a:pPr marL="342900" indent="-342900">
              <a:buFont typeface="Arial" panose="020B0604020202020204" pitchFamily="34" charset="0"/>
              <a:buChar char="•"/>
            </a:pPr>
            <a:r>
              <a:rPr lang="en-IN" sz="2400" dirty="0">
                <a:solidFill>
                  <a:schemeClr val="tx2">
                    <a:lumMod val="40000"/>
                    <a:lumOff val="60000"/>
                  </a:schemeClr>
                </a:solidFill>
              </a:rPr>
              <a:t>Prefers to </a:t>
            </a:r>
            <a:r>
              <a:rPr lang="en-IN" sz="2400" dirty="0" err="1">
                <a:solidFill>
                  <a:schemeClr val="tx2">
                    <a:lumMod val="40000"/>
                    <a:lumOff val="60000"/>
                  </a:schemeClr>
                </a:solidFill>
              </a:rPr>
              <a:t>jump,skip</a:t>
            </a:r>
            <a:r>
              <a:rPr lang="en-IN" sz="2400" dirty="0">
                <a:solidFill>
                  <a:schemeClr val="tx2">
                    <a:lumMod val="40000"/>
                    <a:lumOff val="60000"/>
                  </a:schemeClr>
                </a:solidFill>
              </a:rPr>
              <a:t> and run on toes rather than to walk</a:t>
            </a:r>
          </a:p>
          <a:p>
            <a:pPr marL="342900" indent="-342900">
              <a:buFont typeface="Arial" panose="020B0604020202020204" pitchFamily="34" charset="0"/>
              <a:buChar char="•"/>
            </a:pPr>
            <a:r>
              <a:rPr lang="en-IN" sz="2400" dirty="0">
                <a:solidFill>
                  <a:schemeClr val="tx2">
                    <a:lumMod val="40000"/>
                    <a:lumOff val="60000"/>
                  </a:schemeClr>
                </a:solidFill>
              </a:rPr>
              <a:t>Very active and always manage to have fun</a:t>
            </a:r>
          </a:p>
          <a:p>
            <a:pPr marL="342900" indent="-342900">
              <a:buFont typeface="Arial" panose="020B0604020202020204" pitchFamily="34" charset="0"/>
              <a:buChar char="•"/>
            </a:pPr>
            <a:r>
              <a:rPr lang="en-IN" sz="2400" dirty="0">
                <a:solidFill>
                  <a:schemeClr val="tx2">
                    <a:lumMod val="40000"/>
                    <a:lumOff val="60000"/>
                  </a:schemeClr>
                </a:solidFill>
              </a:rPr>
              <a:t>They are social butterflies</a:t>
            </a:r>
          </a:p>
          <a:p>
            <a:pPr marL="342900" indent="-342900">
              <a:buFont typeface="Arial" panose="020B0604020202020204" pitchFamily="34" charset="0"/>
              <a:buChar char="•"/>
            </a:pPr>
            <a:r>
              <a:rPr lang="en-IN" sz="2400" dirty="0">
                <a:solidFill>
                  <a:schemeClr val="tx2">
                    <a:lumMod val="40000"/>
                    <a:lumOff val="60000"/>
                  </a:schemeClr>
                </a:solidFill>
              </a:rPr>
              <a:t>Word will be occupied only by licking </a:t>
            </a:r>
            <a:r>
              <a:rPr lang="en-IN" sz="2400" dirty="0" err="1">
                <a:solidFill>
                  <a:schemeClr val="tx2">
                    <a:lumMod val="40000"/>
                    <a:lumOff val="60000"/>
                  </a:schemeClr>
                </a:solidFill>
              </a:rPr>
              <a:t>finger,nibbling</a:t>
            </a:r>
            <a:r>
              <a:rPr lang="en-IN" sz="2400" dirty="0">
                <a:solidFill>
                  <a:schemeClr val="tx2">
                    <a:lumMod val="40000"/>
                    <a:lumOff val="60000"/>
                  </a:schemeClr>
                </a:solidFill>
              </a:rPr>
              <a:t> the </a:t>
            </a:r>
            <a:r>
              <a:rPr lang="en-IN" sz="2400" dirty="0" err="1">
                <a:solidFill>
                  <a:schemeClr val="tx2">
                    <a:lumMod val="40000"/>
                    <a:lumOff val="60000"/>
                  </a:schemeClr>
                </a:solidFill>
              </a:rPr>
              <a:t>pencil,chewing</a:t>
            </a:r>
            <a:r>
              <a:rPr lang="en-IN" sz="2400" dirty="0">
                <a:solidFill>
                  <a:schemeClr val="tx2">
                    <a:lumMod val="40000"/>
                    <a:lumOff val="60000"/>
                  </a:schemeClr>
                </a:solidFill>
              </a:rPr>
              <a:t> shirt collars and other isometrics to </a:t>
            </a:r>
            <a:r>
              <a:rPr lang="en-IN" sz="2400" dirty="0" err="1">
                <a:solidFill>
                  <a:schemeClr val="tx2">
                    <a:lumMod val="40000"/>
                    <a:lumOff val="60000"/>
                  </a:schemeClr>
                </a:solidFill>
              </a:rPr>
              <a:t>devlop</a:t>
            </a:r>
            <a:r>
              <a:rPr lang="en-IN" sz="2400" dirty="0">
                <a:solidFill>
                  <a:schemeClr val="tx2">
                    <a:lumMod val="40000"/>
                    <a:lumOff val="60000"/>
                  </a:schemeClr>
                </a:solidFill>
              </a:rPr>
              <a:t> the mobility of expressions.</a:t>
            </a:r>
          </a:p>
          <a:p>
            <a:pPr marL="342900" indent="-342900">
              <a:buFont typeface="Arial" panose="020B0604020202020204" pitchFamily="34" charset="0"/>
              <a:buChar char="•"/>
            </a:pPr>
            <a:r>
              <a:rPr lang="en-IN" sz="2400" dirty="0">
                <a:solidFill>
                  <a:schemeClr val="tx2">
                    <a:lumMod val="40000"/>
                    <a:lumOff val="60000"/>
                  </a:schemeClr>
                </a:solidFill>
              </a:rPr>
              <a:t>Constant  flittering of eyelashes</a:t>
            </a:r>
          </a:p>
          <a:p>
            <a:r>
              <a:rPr lang="en-IN" sz="2400" dirty="0">
                <a:solidFill>
                  <a:schemeClr val="tx2">
                    <a:lumMod val="40000"/>
                    <a:lumOff val="60000"/>
                  </a:schemeClr>
                </a:solidFill>
              </a:rPr>
              <a:t>    </a:t>
            </a:r>
          </a:p>
        </p:txBody>
      </p:sp>
      <p:sp>
        <p:nvSpPr>
          <p:cNvPr id="6" name="Rectangle 5"/>
          <p:cNvSpPr/>
          <p:nvPr/>
        </p:nvSpPr>
        <p:spPr>
          <a:xfrm>
            <a:off x="1023731" y="481946"/>
            <a:ext cx="1755865" cy="346249"/>
          </a:xfrm>
          <a:prstGeom prst="rect">
            <a:avLst/>
          </a:prstGeom>
        </p:spPr>
        <p:txBody>
          <a:bodyPr wrap="none" lIns="68580" tIns="34290" rIns="68580" bIns="34290">
            <a:spAutoFit/>
          </a:bodyPr>
          <a:lstStyle/>
          <a:p>
            <a:r>
              <a:rPr lang="en-IN" dirty="0">
                <a:solidFill>
                  <a:schemeClr val="accent1">
                    <a:lumMod val="40000"/>
                    <a:lumOff val="60000"/>
                  </a:schemeClr>
                </a:solidFill>
              </a:rPr>
              <a:t>SANGUINE CHILD</a:t>
            </a:r>
          </a:p>
        </p:txBody>
      </p:sp>
    </p:spTree>
    <p:extLst>
      <p:ext uri="{BB962C8B-B14F-4D97-AF65-F5344CB8AC3E}">
        <p14:creationId xmlns:p14="http://schemas.microsoft.com/office/powerpoint/2010/main" val="375613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566531" y="298174"/>
            <a:ext cx="8070574" cy="4571999"/>
          </a:xfrm>
        </p:spPr>
      </p:pic>
      <p:sp>
        <p:nvSpPr>
          <p:cNvPr id="6" name="TextBox 5"/>
          <p:cNvSpPr txBox="1"/>
          <p:nvPr/>
        </p:nvSpPr>
        <p:spPr>
          <a:xfrm>
            <a:off x="1073427" y="1292087"/>
            <a:ext cx="7270474" cy="2977738"/>
          </a:xfrm>
          <a:prstGeom prst="rect">
            <a:avLst/>
          </a:prstGeom>
          <a:noFill/>
        </p:spPr>
        <p:txBody>
          <a:bodyPr wrap="square" lIns="68580" tIns="34290" rIns="68580" bIns="34290" rtlCol="0">
            <a:spAutoFit/>
          </a:bodyPr>
          <a:lstStyle/>
          <a:p>
            <a:r>
              <a:rPr lang="en-IN" dirty="0"/>
              <a:t> 			</a:t>
            </a:r>
            <a:r>
              <a:rPr lang="en-IN" dirty="0">
                <a:solidFill>
                  <a:srgbClr val="FFFF00"/>
                </a:solidFill>
              </a:rPr>
              <a:t>	</a:t>
            </a:r>
            <a:r>
              <a:rPr lang="en-IN" sz="2100" dirty="0">
                <a:solidFill>
                  <a:srgbClr val="FFFF00"/>
                </a:solidFill>
              </a:rPr>
              <a:t>Captures </a:t>
            </a:r>
            <a:r>
              <a:rPr lang="en-IN" sz="2100" dirty="0" err="1">
                <a:solidFill>
                  <a:srgbClr val="FFFF00"/>
                </a:solidFill>
              </a:rPr>
              <a:t>everyones</a:t>
            </a:r>
            <a:r>
              <a:rPr lang="en-IN" sz="2100" dirty="0">
                <a:solidFill>
                  <a:srgbClr val="FFFF00"/>
                </a:solidFill>
              </a:rPr>
              <a:t> attention</a:t>
            </a:r>
          </a:p>
          <a:p>
            <a:r>
              <a:rPr lang="en-IN" sz="2100" dirty="0">
                <a:solidFill>
                  <a:srgbClr val="FFFF00"/>
                </a:solidFill>
              </a:rPr>
              <a:t>                  Wants to be </a:t>
            </a:r>
            <a:r>
              <a:rPr lang="en-IN" sz="2100" dirty="0" err="1">
                <a:solidFill>
                  <a:srgbClr val="FFFF00"/>
                </a:solidFill>
              </a:rPr>
              <a:t>magnatised</a:t>
            </a:r>
            <a:endParaRPr lang="en-IN" sz="2100" dirty="0">
              <a:solidFill>
                <a:srgbClr val="FFFF00"/>
              </a:solidFill>
            </a:endParaRPr>
          </a:p>
          <a:p>
            <a:r>
              <a:rPr lang="en-IN" sz="2100" dirty="0">
                <a:solidFill>
                  <a:srgbClr val="FFFF00"/>
                </a:solidFill>
              </a:rPr>
              <a:t>                   </a:t>
            </a:r>
            <a:r>
              <a:rPr lang="en-IN" sz="2100" dirty="0" err="1">
                <a:solidFill>
                  <a:srgbClr val="FFFF00"/>
                </a:solidFill>
              </a:rPr>
              <a:t>theybare</a:t>
            </a:r>
            <a:r>
              <a:rPr lang="en-IN" sz="2100" dirty="0">
                <a:solidFill>
                  <a:srgbClr val="FFFF00"/>
                </a:solidFill>
              </a:rPr>
              <a:t> dominating</a:t>
            </a:r>
          </a:p>
          <a:p>
            <a:r>
              <a:rPr lang="en-IN" sz="2100" dirty="0">
                <a:solidFill>
                  <a:srgbClr val="FFFF00"/>
                </a:solidFill>
              </a:rPr>
              <a:t>                    dynamic persons with big dreams and aims to reach them</a:t>
            </a:r>
          </a:p>
          <a:p>
            <a:r>
              <a:rPr lang="en-IN" sz="2100" dirty="0">
                <a:solidFill>
                  <a:srgbClr val="FFFF00"/>
                </a:solidFill>
              </a:rPr>
              <a:t>                   they are unemotional.</a:t>
            </a:r>
          </a:p>
          <a:p>
            <a:r>
              <a:rPr lang="en-IN" sz="2100" dirty="0">
                <a:solidFill>
                  <a:srgbClr val="FFFF00"/>
                </a:solidFill>
              </a:rPr>
              <a:t>                  Simply </a:t>
            </a:r>
            <a:r>
              <a:rPr lang="en-IN" sz="2100" dirty="0" err="1">
                <a:solidFill>
                  <a:srgbClr val="FFFF00"/>
                </a:solidFill>
              </a:rPr>
              <a:t>mesemerise</a:t>
            </a:r>
            <a:r>
              <a:rPr lang="en-IN" sz="2100" dirty="0">
                <a:solidFill>
                  <a:srgbClr val="FFFF00"/>
                </a:solidFill>
              </a:rPr>
              <a:t> by their activity and energy</a:t>
            </a:r>
          </a:p>
          <a:p>
            <a:r>
              <a:rPr lang="en-IN" sz="2100" dirty="0">
                <a:solidFill>
                  <a:srgbClr val="FFFF00"/>
                </a:solidFill>
              </a:rPr>
              <a:t>                   In heat of enthusiasm the choleric child is often careless</a:t>
            </a:r>
          </a:p>
        </p:txBody>
      </p:sp>
      <p:sp>
        <p:nvSpPr>
          <p:cNvPr id="7" name="Rectangle 6"/>
          <p:cNvSpPr/>
          <p:nvPr/>
        </p:nvSpPr>
        <p:spPr>
          <a:xfrm>
            <a:off x="1272209" y="807340"/>
            <a:ext cx="4572000" cy="715580"/>
          </a:xfrm>
          <a:prstGeom prst="rect">
            <a:avLst/>
          </a:prstGeom>
        </p:spPr>
        <p:txBody>
          <a:bodyPr lIns="68580" tIns="34290" rIns="68580" bIns="34290">
            <a:spAutoFit/>
          </a:bodyPr>
          <a:lstStyle/>
          <a:p>
            <a:r>
              <a:rPr lang="en-IN" sz="2100" dirty="0">
                <a:solidFill>
                  <a:srgbClr val="FF0000"/>
                </a:solidFill>
              </a:rPr>
              <a:t>Choleric child:</a:t>
            </a:r>
            <a:br>
              <a:rPr lang="en-IN" sz="2100" dirty="0">
                <a:solidFill>
                  <a:srgbClr val="FF0000"/>
                </a:solidFill>
              </a:rPr>
            </a:br>
            <a:endParaRPr lang="en-IN" sz="2100" dirty="0">
              <a:solidFill>
                <a:srgbClr val="FF0000"/>
              </a:solidFill>
            </a:endParaRPr>
          </a:p>
        </p:txBody>
      </p:sp>
    </p:spTree>
    <p:extLst>
      <p:ext uri="{BB962C8B-B14F-4D97-AF65-F5344CB8AC3E}">
        <p14:creationId xmlns:p14="http://schemas.microsoft.com/office/powerpoint/2010/main" val="325628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93204" y="238540"/>
            <a:ext cx="8552622" cy="4671391"/>
          </a:xfrm>
        </p:spPr>
      </p:pic>
      <p:sp>
        <p:nvSpPr>
          <p:cNvPr id="6" name="Rectangle 5"/>
          <p:cNvSpPr/>
          <p:nvPr/>
        </p:nvSpPr>
        <p:spPr>
          <a:xfrm>
            <a:off x="1118152" y="1868557"/>
            <a:ext cx="6728792" cy="1731243"/>
          </a:xfrm>
          <a:prstGeom prst="rect">
            <a:avLst/>
          </a:prstGeom>
        </p:spPr>
        <p:txBody>
          <a:bodyPr wrap="square" lIns="68580" tIns="34290" rIns="68580" bIns="34290">
            <a:spAutoFit/>
          </a:bodyPr>
          <a:lstStyle/>
          <a:p>
            <a:pPr marL="257175" indent="-257175">
              <a:buFont typeface="Arial" panose="020B0604020202020204" pitchFamily="34" charset="0"/>
              <a:buChar char="•"/>
            </a:pPr>
            <a:r>
              <a:rPr lang="en-IN" dirty="0"/>
              <a:t> They are very calm and peaceful</a:t>
            </a:r>
          </a:p>
          <a:p>
            <a:pPr marL="257175" indent="-257175">
              <a:buFont typeface="Arial" panose="020B0604020202020204" pitchFamily="34" charset="0"/>
              <a:buChar char="•"/>
            </a:pPr>
            <a:r>
              <a:rPr lang="en-IN" dirty="0"/>
              <a:t>They are slow and stubborn</a:t>
            </a:r>
          </a:p>
          <a:p>
            <a:pPr marL="257175" indent="-257175">
              <a:buFont typeface="Arial" panose="020B0604020202020204" pitchFamily="34" charset="0"/>
              <a:buChar char="•"/>
            </a:pPr>
            <a:r>
              <a:rPr lang="en-IN" dirty="0"/>
              <a:t>Easily mingle with others and </a:t>
            </a:r>
            <a:r>
              <a:rPr lang="en-IN" dirty="0" err="1"/>
              <a:t>donot</a:t>
            </a:r>
            <a:r>
              <a:rPr lang="en-IN" dirty="0"/>
              <a:t> have more enemies</a:t>
            </a:r>
          </a:p>
          <a:p>
            <a:pPr marL="257175" indent="-257175">
              <a:buFont typeface="Arial" panose="020B0604020202020204" pitchFamily="34" charset="0"/>
              <a:buChar char="•"/>
            </a:pPr>
            <a:r>
              <a:rPr lang="en-IN" dirty="0"/>
              <a:t> They will be gentle clingy and fearful nature</a:t>
            </a:r>
          </a:p>
          <a:p>
            <a:pPr marL="257175" indent="-257175">
              <a:buFont typeface="Arial" panose="020B0604020202020204" pitchFamily="34" charset="0"/>
              <a:buChar char="•"/>
            </a:pPr>
            <a:r>
              <a:rPr lang="en-IN" dirty="0"/>
              <a:t> Feels comfort in isolation</a:t>
            </a:r>
          </a:p>
          <a:p>
            <a:pPr marL="257175" indent="-257175">
              <a:buFont typeface="Arial" panose="020B0604020202020204" pitchFamily="34" charset="0"/>
              <a:buChar char="•"/>
            </a:pPr>
            <a:r>
              <a:rPr lang="en-IN" dirty="0"/>
              <a:t> Over sensitive and cries easily</a:t>
            </a:r>
          </a:p>
        </p:txBody>
      </p:sp>
      <p:sp>
        <p:nvSpPr>
          <p:cNvPr id="7" name="Rectangle 6"/>
          <p:cNvSpPr/>
          <p:nvPr/>
        </p:nvSpPr>
        <p:spPr>
          <a:xfrm>
            <a:off x="1212575" y="679481"/>
            <a:ext cx="4572000" cy="623248"/>
          </a:xfrm>
          <a:prstGeom prst="rect">
            <a:avLst/>
          </a:prstGeom>
        </p:spPr>
        <p:txBody>
          <a:bodyPr lIns="68580" tIns="34290" rIns="68580" bIns="34290">
            <a:spAutoFit/>
          </a:bodyPr>
          <a:lstStyle/>
          <a:p>
            <a:r>
              <a:rPr lang="en-IN" dirty="0"/>
              <a:t>Phlegmatic child:</a:t>
            </a:r>
            <a:br>
              <a:rPr lang="en-IN" dirty="0"/>
            </a:br>
            <a:endParaRPr lang="en-IN" dirty="0"/>
          </a:p>
        </p:txBody>
      </p:sp>
    </p:spTree>
    <p:extLst>
      <p:ext uri="{BB962C8B-B14F-4D97-AF65-F5344CB8AC3E}">
        <p14:creationId xmlns:p14="http://schemas.microsoft.com/office/powerpoint/2010/main" val="168974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pic>
        <p:nvPicPr>
          <p:cNvPr id="4" name="Content Placeholder 3"/>
          <p:cNvPicPr>
            <a:picLocks noGrp="1" noChangeAspect="1"/>
          </p:cNvPicPr>
          <p:nvPr>
            <p:ph idx="1"/>
          </p:nvPr>
        </p:nvPicPr>
        <p:blipFill>
          <a:blip r:embed="rId2"/>
          <a:stretch>
            <a:fillRect/>
          </a:stretch>
        </p:blipFill>
        <p:spPr>
          <a:xfrm>
            <a:off x="352839" y="265872"/>
            <a:ext cx="8438322" cy="4532243"/>
          </a:xfrm>
        </p:spPr>
      </p:pic>
      <p:sp>
        <p:nvSpPr>
          <p:cNvPr id="6" name="Rectangle 5"/>
          <p:cNvSpPr/>
          <p:nvPr/>
        </p:nvSpPr>
        <p:spPr>
          <a:xfrm>
            <a:off x="1928191" y="1510645"/>
            <a:ext cx="4572000" cy="2562240"/>
          </a:xfrm>
          <a:prstGeom prst="rect">
            <a:avLst/>
          </a:prstGeom>
        </p:spPr>
        <p:txBody>
          <a:bodyPr lIns="68580" tIns="34290" rIns="68580" bIns="34290">
            <a:spAutoFit/>
          </a:bodyPr>
          <a:lstStyle/>
          <a:p>
            <a:endParaRPr lang="en-IN" dirty="0"/>
          </a:p>
          <a:p>
            <a:pPr marL="214313" indent="-214313">
              <a:buFont typeface="Arial" panose="020B0604020202020204" pitchFamily="34" charset="0"/>
              <a:buChar char="•"/>
            </a:pPr>
            <a:r>
              <a:rPr lang="en-IN" dirty="0"/>
              <a:t>	 Pale face</a:t>
            </a:r>
          </a:p>
          <a:p>
            <a:pPr marL="214313" indent="-214313">
              <a:buFont typeface="Arial" panose="020B0604020202020204" pitchFamily="34" charset="0"/>
              <a:buChar char="•"/>
            </a:pPr>
            <a:r>
              <a:rPr lang="en-IN" dirty="0"/>
              <a:t>They are creative and deep thinkers</a:t>
            </a:r>
          </a:p>
          <a:p>
            <a:pPr marL="257175" indent="-257175">
              <a:buFont typeface="Arial" panose="020B0604020202020204" pitchFamily="34" charset="0"/>
              <a:buChar char="•"/>
            </a:pPr>
            <a:r>
              <a:rPr lang="en-IN" dirty="0"/>
              <a:t>	Dreaminess expressed with sigh</a:t>
            </a:r>
          </a:p>
          <a:p>
            <a:pPr marL="257175" indent="-257175">
              <a:buFont typeface="Arial" panose="020B0604020202020204" pitchFamily="34" charset="0"/>
              <a:buChar char="•"/>
            </a:pPr>
            <a:r>
              <a:rPr lang="en-IN" dirty="0"/>
              <a:t>	They will not Enjoy the energetic    games</a:t>
            </a:r>
          </a:p>
          <a:p>
            <a:pPr marL="257175" indent="-257175">
              <a:buFont typeface="Arial" panose="020B0604020202020204" pitchFamily="34" charset="0"/>
              <a:buChar char="•"/>
            </a:pPr>
            <a:r>
              <a:rPr lang="en-IN" dirty="0"/>
              <a:t>	Isolation</a:t>
            </a:r>
          </a:p>
          <a:p>
            <a:pPr marL="257175" indent="-257175">
              <a:buFont typeface="Arial" panose="020B0604020202020204" pitchFamily="34" charset="0"/>
              <a:buChar char="•"/>
            </a:pPr>
            <a:r>
              <a:rPr lang="en-IN" dirty="0"/>
              <a:t>They are deep thinkers</a:t>
            </a:r>
          </a:p>
          <a:p>
            <a:endParaRPr lang="en-IN" dirty="0"/>
          </a:p>
        </p:txBody>
      </p:sp>
      <p:sp>
        <p:nvSpPr>
          <p:cNvPr id="7" name="Rectangle 6"/>
          <p:cNvSpPr/>
          <p:nvPr/>
        </p:nvSpPr>
        <p:spPr>
          <a:xfrm>
            <a:off x="1023731" y="918020"/>
            <a:ext cx="4572000" cy="623248"/>
          </a:xfrm>
          <a:prstGeom prst="rect">
            <a:avLst/>
          </a:prstGeom>
        </p:spPr>
        <p:txBody>
          <a:bodyPr lIns="68580" tIns="34290" rIns="68580" bIns="34290">
            <a:spAutoFit/>
          </a:bodyPr>
          <a:lstStyle/>
          <a:p>
            <a:r>
              <a:rPr lang="en-IN" dirty="0"/>
              <a:t>Melancholic:</a:t>
            </a:r>
            <a:br>
              <a:rPr lang="en-IN" dirty="0"/>
            </a:br>
            <a:endParaRPr lang="en-IN" dirty="0"/>
          </a:p>
        </p:txBody>
      </p:sp>
    </p:spTree>
    <p:extLst>
      <p:ext uri="{BB962C8B-B14F-4D97-AF65-F5344CB8AC3E}">
        <p14:creationId xmlns:p14="http://schemas.microsoft.com/office/powerpoint/2010/main" val="3602477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Posology:</a:t>
            </a:r>
          </a:p>
        </p:txBody>
      </p:sp>
      <p:sp>
        <p:nvSpPr>
          <p:cNvPr id="3" name="Content Placeholder 2"/>
          <p:cNvSpPr>
            <a:spLocks noGrp="1"/>
          </p:cNvSpPr>
          <p:nvPr>
            <p:ph idx="1"/>
          </p:nvPr>
        </p:nvSpPr>
        <p:spPr/>
        <p:txBody>
          <a:bodyPr/>
          <a:lstStyle/>
          <a:p>
            <a:r>
              <a:rPr lang="en-IN" sz="1800" dirty="0">
                <a:latin typeface="Bookman Old Style" panose="02050604050505020204" pitchFamily="18" charset="0"/>
              </a:rPr>
              <a:t>Five consideration influence us n the choice o the dose:</a:t>
            </a:r>
          </a:p>
          <a:p>
            <a:pPr marL="0" indent="0">
              <a:buNone/>
            </a:pPr>
            <a:r>
              <a:rPr lang="en-IN" sz="1800" dirty="0">
                <a:latin typeface="Bookman Old Style" panose="02050604050505020204" pitchFamily="18" charset="0"/>
              </a:rPr>
              <a:t>                               The susceptibility of patient</a:t>
            </a:r>
          </a:p>
          <a:p>
            <a:pPr marL="0" indent="0">
              <a:buNone/>
            </a:pPr>
            <a:r>
              <a:rPr lang="en-IN" sz="1800" dirty="0">
                <a:latin typeface="Bookman Old Style" panose="02050604050505020204" pitchFamily="18" charset="0"/>
              </a:rPr>
              <a:t>                               The seat of the disease</a:t>
            </a:r>
          </a:p>
          <a:p>
            <a:pPr marL="0" indent="0">
              <a:buNone/>
            </a:pPr>
            <a:r>
              <a:rPr lang="en-IN" sz="1800" dirty="0">
                <a:latin typeface="Bookman Old Style" panose="02050604050505020204" pitchFamily="18" charset="0"/>
              </a:rPr>
              <a:t>                               The nature and intensity of the disease</a:t>
            </a:r>
          </a:p>
          <a:p>
            <a:pPr marL="0" indent="0">
              <a:buNone/>
            </a:pPr>
            <a:r>
              <a:rPr lang="en-IN" sz="1800" dirty="0">
                <a:latin typeface="Bookman Old Style" panose="02050604050505020204" pitchFamily="18" charset="0"/>
              </a:rPr>
              <a:t>                               The stages and duration of the disease</a:t>
            </a:r>
          </a:p>
          <a:p>
            <a:pPr marL="0" indent="0">
              <a:buNone/>
            </a:pPr>
            <a:r>
              <a:rPr lang="en-IN" sz="1800" dirty="0">
                <a:latin typeface="Bookman Old Style" panose="02050604050505020204" pitchFamily="18" charset="0"/>
              </a:rPr>
              <a:t>                               The previous treatment of the disease.</a:t>
            </a:r>
          </a:p>
        </p:txBody>
      </p:sp>
    </p:spTree>
    <p:extLst>
      <p:ext uri="{BB962C8B-B14F-4D97-AF65-F5344CB8AC3E}">
        <p14:creationId xmlns:p14="http://schemas.microsoft.com/office/powerpoint/2010/main" val="3150127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800100" y="481945"/>
            <a:ext cx="7543800" cy="4262996"/>
          </a:xfrm>
        </p:spPr>
        <p:txBody>
          <a:bodyPr>
            <a:normAutofit fontScale="92500"/>
          </a:bodyPr>
          <a:lstStyle/>
          <a:p>
            <a:pPr marL="0" indent="0">
              <a:buNone/>
            </a:pPr>
            <a:r>
              <a:rPr lang="en-IN" dirty="0"/>
              <a:t>  </a:t>
            </a:r>
          </a:p>
          <a:p>
            <a:pPr marL="0" indent="0">
              <a:buNone/>
            </a:pPr>
            <a:endParaRPr lang="en-IN" dirty="0"/>
          </a:p>
          <a:p>
            <a:pPr marL="0" indent="0">
              <a:buNone/>
            </a:pPr>
            <a:endParaRPr lang="en-IN" dirty="0"/>
          </a:p>
          <a:p>
            <a:pPr marL="0" indent="0">
              <a:buNone/>
            </a:pPr>
            <a:r>
              <a:rPr lang="en-IN" sz="1800" dirty="0">
                <a:latin typeface="Bookman Old Style" panose="02050604050505020204" pitchFamily="18" charset="0"/>
              </a:rPr>
              <a:t>                                The more similar the remedy ,the more clearly and positively the symptoms of the patients take on the peculiar and characteristic form of the remedy ,the greater the susceptibility to that remedy and HIGHER the potency required.</a:t>
            </a:r>
          </a:p>
          <a:p>
            <a:pPr marL="0" indent="0">
              <a:buNone/>
            </a:pPr>
            <a:endParaRPr lang="en-IN" sz="1800" dirty="0">
              <a:latin typeface="Bookman Old Style" panose="02050604050505020204" pitchFamily="18" charset="0"/>
            </a:endParaRPr>
          </a:p>
          <a:p>
            <a:pPr marL="0" indent="0">
              <a:buNone/>
            </a:pPr>
            <a:endParaRPr lang="en-IN" sz="1800" dirty="0">
              <a:latin typeface="Bookman Old Style" panose="02050604050505020204" pitchFamily="18" charset="0"/>
            </a:endParaRPr>
          </a:p>
          <a:p>
            <a:pPr marL="0" indent="0">
              <a:buNone/>
            </a:pPr>
            <a:r>
              <a:rPr lang="en-IN" sz="1800" dirty="0">
                <a:latin typeface="Bookman Old Style" panose="02050604050505020204" pitchFamily="18" charset="0"/>
              </a:rPr>
              <a:t>                              Where the symptoms are not clearly developed and there is the absence or scarcity of characteristic features or where two or three remedies seem about equally indicated ,susceptibility and reaction may regraded as LOW.( 3 to 12 potency)</a:t>
            </a:r>
          </a:p>
        </p:txBody>
      </p:sp>
    </p:spTree>
    <p:extLst>
      <p:ext uri="{BB962C8B-B14F-4D97-AF65-F5344CB8AC3E}">
        <p14:creationId xmlns:p14="http://schemas.microsoft.com/office/powerpoint/2010/main" val="109096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800100" y="481945"/>
            <a:ext cx="7543800" cy="4044335"/>
          </a:xfrm>
        </p:spPr>
        <p:txBody>
          <a:bodyPr>
            <a:normAutofit/>
          </a:bodyPr>
          <a:lstStyle/>
          <a:p>
            <a:pPr marL="0" indent="0">
              <a:buNone/>
            </a:pPr>
            <a:r>
              <a:rPr lang="en-IN" sz="1800" dirty="0">
                <a:latin typeface="Bookman Old Style" panose="02050604050505020204" pitchFamily="18" charset="0"/>
              </a:rPr>
              <a:t>BY AGE:</a:t>
            </a:r>
          </a:p>
          <a:p>
            <a:pPr marL="0" indent="0">
              <a:buNone/>
            </a:pPr>
            <a:r>
              <a:rPr lang="en-IN" sz="1800" dirty="0">
                <a:latin typeface="Bookman Old Style" panose="02050604050505020204" pitchFamily="18" charset="0"/>
              </a:rPr>
              <a:t>                 - Susceptibility is greatest in children and young , vigorous persons and diminishes with ages.</a:t>
            </a:r>
          </a:p>
          <a:p>
            <a:pPr marL="0" indent="0">
              <a:buNone/>
            </a:pPr>
            <a:r>
              <a:rPr lang="en-IN" sz="1800" dirty="0">
                <a:latin typeface="Bookman Old Style" panose="02050604050505020204" pitchFamily="18" charset="0"/>
              </a:rPr>
              <a:t>                 - Children are sensitive during the development </a:t>
            </a:r>
          </a:p>
          <a:p>
            <a:pPr marL="0" indent="0">
              <a:buNone/>
            </a:pPr>
            <a:r>
              <a:rPr lang="en-IN" sz="1800" dirty="0">
                <a:latin typeface="Bookman Old Style" panose="02050604050505020204" pitchFamily="18" charset="0"/>
              </a:rPr>
              <a:t>                 - So medium and higher potencies.</a:t>
            </a:r>
          </a:p>
          <a:p>
            <a:endParaRPr lang="en-IN" sz="1800" dirty="0">
              <a:latin typeface="Bookman Old Style" panose="02050604050505020204" pitchFamily="18" charset="0"/>
            </a:endParaRPr>
          </a:p>
          <a:p>
            <a:pPr marL="0" indent="0">
              <a:buNone/>
            </a:pPr>
            <a:r>
              <a:rPr lang="en-IN" sz="1800" dirty="0">
                <a:latin typeface="Bookman Old Style" panose="02050604050505020204" pitchFamily="18" charset="0"/>
              </a:rPr>
              <a:t>BY TEMPERAMENT:</a:t>
            </a:r>
          </a:p>
          <a:p>
            <a:pPr marL="0" indent="0">
              <a:buNone/>
            </a:pPr>
            <a:r>
              <a:rPr lang="en-IN" sz="1800" dirty="0">
                <a:latin typeface="Bookman Old Style" panose="02050604050505020204" pitchFamily="18" charset="0"/>
              </a:rPr>
              <a:t>               - Higher potency are best adapted to sensitive persons of the nervous, </a:t>
            </a:r>
            <a:r>
              <a:rPr lang="en-IN" sz="1800" dirty="0" err="1">
                <a:latin typeface="Bookman Old Style" panose="02050604050505020204" pitchFamily="18" charset="0"/>
              </a:rPr>
              <a:t>sangunine</a:t>
            </a:r>
            <a:r>
              <a:rPr lang="en-IN" sz="1800" dirty="0">
                <a:latin typeface="Bookman Old Style" panose="02050604050505020204" pitchFamily="18" charset="0"/>
              </a:rPr>
              <a:t> temperament, quick to act and react, to zealous and impulsive persons.</a:t>
            </a:r>
          </a:p>
          <a:p>
            <a:pPr marL="0" indent="0">
              <a:buNone/>
            </a:pPr>
            <a:r>
              <a:rPr lang="en-IN" sz="1800" dirty="0">
                <a:latin typeface="Bookman Old Style" panose="02050604050505020204" pitchFamily="18" charset="0"/>
              </a:rPr>
              <a:t>                - Lower potency are better to torpid and phlegmatic individuals, dull of comprehension and slow to act , to coarse.</a:t>
            </a:r>
          </a:p>
        </p:txBody>
      </p:sp>
    </p:spTree>
    <p:extLst>
      <p:ext uri="{BB962C8B-B14F-4D97-AF65-F5344CB8AC3E}">
        <p14:creationId xmlns:p14="http://schemas.microsoft.com/office/powerpoint/2010/main" val="269271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800100" y="367747"/>
            <a:ext cx="7543800" cy="4158533"/>
          </a:xfrm>
        </p:spPr>
        <p:txBody>
          <a:bodyPr>
            <a:normAutofit/>
          </a:bodyPr>
          <a:lstStyle/>
          <a:p>
            <a:pPr marL="0" indent="0">
              <a:buNone/>
            </a:pPr>
            <a:r>
              <a:rPr lang="en-IN" sz="2100" dirty="0">
                <a:latin typeface="Bookman Old Style" panose="02050604050505020204" pitchFamily="18" charset="0"/>
              </a:rPr>
              <a:t>                        The single dose of the indicated remedy, repeated whenever improvement ceases, as long as new or changed symptoms do not indicate a change of remedy ,is adapted to all cases , but especially to chronic cases and to such acute cases as can be seen frequently and watched closely.</a:t>
            </a:r>
          </a:p>
        </p:txBody>
      </p:sp>
    </p:spTree>
    <p:extLst>
      <p:ext uri="{BB962C8B-B14F-4D97-AF65-F5344CB8AC3E}">
        <p14:creationId xmlns:p14="http://schemas.microsoft.com/office/powerpoint/2010/main" val="300419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sz="quarter" idx="1"/>
          </p:nvPr>
        </p:nvSpPr>
        <p:spPr>
          <a:xfrm>
            <a:off x="642910" y="857238"/>
            <a:ext cx="7467600" cy="4587590"/>
          </a:xfrm>
        </p:spPr>
        <p:txBody>
          <a:bodyPr/>
          <a:lstStyle/>
          <a:p>
            <a:pPr>
              <a:buNone/>
            </a:pPr>
            <a:r>
              <a:rPr lang="en-IN" dirty="0" smtClean="0">
                <a:latin typeface="Lucida Handwriting" panose="03010101010101010101" pitchFamily="66" charset="0"/>
              </a:rPr>
              <a:t>Mental stress during pregnancy</a:t>
            </a:r>
            <a:r>
              <a:rPr lang="en-IN" dirty="0" smtClean="0"/>
              <a:t>:</a:t>
            </a:r>
          </a:p>
          <a:p>
            <a:pPr>
              <a:buNone/>
            </a:pPr>
            <a:r>
              <a:rPr lang="en-IN" dirty="0" smtClean="0"/>
              <a:t>                    </a:t>
            </a:r>
            <a:r>
              <a:rPr lang="en-IN" dirty="0" smtClean="0">
                <a:latin typeface="Bookman Old Style" panose="02050604050505020204" pitchFamily="18" charset="0"/>
              </a:rPr>
              <a:t>D.H. Stott in a series of paper has showed that psychological stress during pregnancy may predispose the child to react in an undesirable way to subsequent adverse environment and so predispose to behavioural problems and in particular to juvenile delinquency.</a:t>
            </a:r>
          </a:p>
          <a:p>
            <a:pPr>
              <a:buNone/>
            </a:pP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smtClean="0"/>
              <a:t>                               THANK YOU</a:t>
            </a:r>
            <a:endParaRPr lang="en-US"/>
          </a:p>
        </p:txBody>
      </p:sp>
    </p:spTree>
    <p:extLst>
      <p:ext uri="{BB962C8B-B14F-4D97-AF65-F5344CB8AC3E}">
        <p14:creationId xmlns:p14="http://schemas.microsoft.com/office/powerpoint/2010/main" val="340717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68" y="571486"/>
            <a:ext cx="4929222" cy="4093428"/>
          </a:xfrm>
          <a:prstGeom prst="rect">
            <a:avLst/>
          </a:prstGeom>
          <a:noFill/>
        </p:spPr>
        <p:txBody>
          <a:bodyPr wrap="square" rtlCol="0">
            <a:spAutoFit/>
          </a:bodyPr>
          <a:lstStyle/>
          <a:p>
            <a:r>
              <a:rPr lang="en-IN" sz="2000" dirty="0" smtClean="0">
                <a:solidFill>
                  <a:schemeClr val="accent6"/>
                </a:solidFill>
                <a:latin typeface="Lucida Calligraphy" pitchFamily="66" charset="0"/>
              </a:rPr>
              <a:t>SYCOTIC CHILD</a:t>
            </a:r>
          </a:p>
          <a:p>
            <a:pPr fontAlgn="base"/>
            <a:r>
              <a:rPr lang="en-IN" sz="2000" dirty="0" smtClean="0">
                <a:solidFill>
                  <a:srgbClr val="00FFFF"/>
                </a:solidFill>
                <a:latin typeface="Bell MT" pitchFamily="18" charset="0"/>
              </a:rPr>
              <a:t>A child in the Sycotic phase is confused mentally and physically. He, thus, reacts in 4 different ways :</a:t>
            </a:r>
          </a:p>
          <a:p>
            <a:pPr fontAlgn="base">
              <a:buFont typeface="Arial" pitchFamily="34" charset="0"/>
              <a:buChar char="•"/>
            </a:pPr>
            <a:r>
              <a:rPr lang="en-IN" sz="2000" dirty="0" smtClean="0">
                <a:solidFill>
                  <a:srgbClr val="00FFFF"/>
                </a:solidFill>
              </a:rPr>
              <a:t> </a:t>
            </a:r>
            <a:r>
              <a:rPr lang="en-IN" sz="2000" dirty="0" smtClean="0">
                <a:solidFill>
                  <a:srgbClr val="00FFFF"/>
                </a:solidFill>
                <a:latin typeface="Lucida Calligraphy" pitchFamily="66" charset="0"/>
              </a:rPr>
              <a:t>Reacts after a long time with a pause between action and reaction.</a:t>
            </a:r>
          </a:p>
          <a:p>
            <a:pPr fontAlgn="base">
              <a:buFont typeface="Arial" pitchFamily="34" charset="0"/>
              <a:buChar char="•"/>
            </a:pPr>
            <a:r>
              <a:rPr lang="en-IN" sz="2000" dirty="0" smtClean="0">
                <a:solidFill>
                  <a:srgbClr val="00FFFF"/>
                </a:solidFill>
                <a:latin typeface="Lucida Calligraphy" pitchFamily="66" charset="0"/>
              </a:rPr>
              <a:t> Reacts in a way which is harmful to himself [e.g., internalizing of the emotions or of the disease].</a:t>
            </a:r>
          </a:p>
          <a:p>
            <a:pPr fontAlgn="base">
              <a:buFont typeface="Arial" pitchFamily="34" charset="0"/>
              <a:buChar char="•"/>
            </a:pPr>
            <a:r>
              <a:rPr lang="en-IN" sz="2000" dirty="0" smtClean="0">
                <a:solidFill>
                  <a:srgbClr val="00FFFF"/>
                </a:solidFill>
                <a:latin typeface="Lucida Calligraphy" pitchFamily="66" charset="0"/>
              </a:rPr>
              <a:t> No reaction at all.</a:t>
            </a:r>
          </a:p>
          <a:p>
            <a:pPr fontAlgn="base">
              <a:buFont typeface="Arial" pitchFamily="34" charset="0"/>
              <a:buChar char="•"/>
            </a:pPr>
            <a:r>
              <a:rPr lang="en-IN" sz="2000" dirty="0" smtClean="0">
                <a:solidFill>
                  <a:srgbClr val="00FFFF"/>
                </a:solidFill>
                <a:latin typeface="Lucida Calligraphy" pitchFamily="66" charset="0"/>
              </a:rPr>
              <a:t> Repression of emotions.</a:t>
            </a:r>
          </a:p>
          <a:p>
            <a:endParaRPr lang="en-IN" sz="2000" dirty="0">
              <a:solidFill>
                <a:srgbClr val="00FFFF"/>
              </a:solidFill>
              <a:latin typeface="Lucida Calligraphy" pitchFamily="66" charset="0"/>
            </a:endParaRPr>
          </a:p>
        </p:txBody>
      </p:sp>
      <p:sp>
        <p:nvSpPr>
          <p:cNvPr id="3" name="TextBox 2"/>
          <p:cNvSpPr txBox="1"/>
          <p:nvPr/>
        </p:nvSpPr>
        <p:spPr>
          <a:xfrm>
            <a:off x="500034" y="1428742"/>
            <a:ext cx="2286016" cy="369332"/>
          </a:xfrm>
          <a:prstGeom prst="rect">
            <a:avLst/>
          </a:prstGeom>
          <a:noFill/>
        </p:spPr>
        <p:txBody>
          <a:bodyPr wrap="square" rtlCol="0">
            <a:spAutoFit/>
          </a:bodyPr>
          <a:lstStyle/>
          <a:p>
            <a:r>
              <a:rPr lang="en-IN" dirty="0" smtClean="0"/>
              <a:t>k</a:t>
            </a:r>
            <a:endParaRPr lang="en-IN" dirty="0"/>
          </a:p>
        </p:txBody>
      </p:sp>
      <p:pic>
        <p:nvPicPr>
          <p:cNvPr id="1026" name="Picture 2" descr="C:\Users\M.HARSHAVARTHINI\Desktop\bored_baby_eats-450x314.gif"/>
          <p:cNvPicPr>
            <a:picLocks noChangeAspect="1" noChangeArrowheads="1" noCrop="1"/>
          </p:cNvPicPr>
          <p:nvPr/>
        </p:nvPicPr>
        <p:blipFill>
          <a:blip r:embed="rId2"/>
          <a:srcRect/>
          <a:stretch>
            <a:fillRect/>
          </a:stretch>
        </p:blipFill>
        <p:spPr bwMode="auto">
          <a:xfrm>
            <a:off x="142844" y="785800"/>
            <a:ext cx="3357586" cy="41434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HARSHAVARTHINI\Desktop\2MH.gif"/>
          <p:cNvPicPr>
            <a:picLocks noChangeAspect="1" noChangeArrowheads="1" noCrop="1"/>
          </p:cNvPicPr>
          <p:nvPr/>
        </p:nvPicPr>
        <p:blipFill>
          <a:blip r:embed="rId2"/>
          <a:srcRect/>
          <a:stretch>
            <a:fillRect/>
          </a:stretch>
        </p:blipFill>
        <p:spPr bwMode="auto">
          <a:xfrm>
            <a:off x="285720" y="1571618"/>
            <a:ext cx="3429024" cy="3214710"/>
          </a:xfrm>
          <a:prstGeom prst="rect">
            <a:avLst/>
          </a:prstGeom>
          <a:noFill/>
        </p:spPr>
      </p:pic>
      <p:sp>
        <p:nvSpPr>
          <p:cNvPr id="3" name="TextBox 2"/>
          <p:cNvSpPr txBox="1"/>
          <p:nvPr/>
        </p:nvSpPr>
        <p:spPr>
          <a:xfrm>
            <a:off x="4286248" y="0"/>
            <a:ext cx="4429156" cy="5078313"/>
          </a:xfrm>
          <a:prstGeom prst="rect">
            <a:avLst/>
          </a:prstGeom>
          <a:noFill/>
        </p:spPr>
        <p:txBody>
          <a:bodyPr wrap="square" rtlCol="0">
            <a:spAutoFit/>
          </a:bodyPr>
          <a:lstStyle/>
          <a:p>
            <a:r>
              <a:rPr lang="en-IN" dirty="0" smtClean="0">
                <a:solidFill>
                  <a:schemeClr val="accent6"/>
                </a:solidFill>
                <a:latin typeface="Lucida Calligraphy" pitchFamily="66" charset="0"/>
              </a:rPr>
              <a:t>WORLD</a:t>
            </a:r>
            <a:r>
              <a:rPr lang="en-IN" dirty="0" smtClean="0">
                <a:solidFill>
                  <a:srgbClr val="00FFFF"/>
                </a:solidFill>
                <a:latin typeface="Lucida Calligraphy" pitchFamily="66" charset="0"/>
              </a:rPr>
              <a:t> -  confused because of fatigue. </a:t>
            </a:r>
          </a:p>
          <a:p>
            <a:pPr>
              <a:buFont typeface="Arial" pitchFamily="34" charset="0"/>
              <a:buChar char="•"/>
            </a:pPr>
            <a:r>
              <a:rPr lang="en-IN" dirty="0" smtClean="0">
                <a:solidFill>
                  <a:srgbClr val="00FFFF"/>
                </a:solidFill>
                <a:latin typeface="Lucida Calligraphy" pitchFamily="66" charset="0"/>
              </a:rPr>
              <a:t>slowness and dullness</a:t>
            </a:r>
          </a:p>
          <a:p>
            <a:pPr>
              <a:buFont typeface="Arial" pitchFamily="34" charset="0"/>
              <a:buChar char="•"/>
            </a:pPr>
            <a:r>
              <a:rPr lang="en-IN" dirty="0" smtClean="0">
                <a:solidFill>
                  <a:srgbClr val="00FFFF"/>
                </a:solidFill>
                <a:latin typeface="Lucida Calligraphy" pitchFamily="66" charset="0"/>
              </a:rPr>
              <a:t>always desires more for less effort.</a:t>
            </a:r>
          </a:p>
          <a:p>
            <a:pPr>
              <a:buFont typeface="Arial" pitchFamily="34" charset="0"/>
              <a:buChar char="•"/>
            </a:pPr>
            <a:r>
              <a:rPr lang="en-IN" dirty="0" smtClean="0">
                <a:solidFill>
                  <a:srgbClr val="00FFFF"/>
                </a:solidFill>
                <a:latin typeface="Lucida Calligraphy" pitchFamily="66" charset="0"/>
              </a:rPr>
              <a:t>self centred and selfish in nature.</a:t>
            </a:r>
          </a:p>
          <a:p>
            <a:endParaRPr lang="en-IN" dirty="0" smtClean="0">
              <a:solidFill>
                <a:srgbClr val="00FFFF"/>
              </a:solidFill>
              <a:latin typeface="Lucida Calligraphy" pitchFamily="66" charset="0"/>
            </a:endParaRPr>
          </a:p>
          <a:p>
            <a:pPr>
              <a:buFontTx/>
              <a:buChar char="-"/>
            </a:pPr>
            <a:r>
              <a:rPr lang="en-IN" dirty="0" smtClean="0">
                <a:solidFill>
                  <a:schemeClr val="accent6"/>
                </a:solidFill>
                <a:latin typeface="Lucida Calligraphy" pitchFamily="66" charset="0"/>
              </a:rPr>
              <a:t>MEMORY</a:t>
            </a:r>
            <a:r>
              <a:rPr lang="en-IN" dirty="0" smtClean="0">
                <a:solidFill>
                  <a:srgbClr val="00FFFF"/>
                </a:solidFill>
                <a:latin typeface="Lucida Calligraphy" pitchFamily="66" charset="0"/>
              </a:rPr>
              <a:t> – poor</a:t>
            </a:r>
          </a:p>
          <a:p>
            <a:endParaRPr lang="en-IN" dirty="0" smtClean="0">
              <a:solidFill>
                <a:srgbClr val="00FFFF"/>
              </a:solidFill>
              <a:latin typeface="Lucida Calligraphy" pitchFamily="66" charset="0"/>
            </a:endParaRPr>
          </a:p>
          <a:p>
            <a:pPr>
              <a:buFontTx/>
              <a:buChar char="-"/>
            </a:pPr>
            <a:r>
              <a:rPr lang="en-IN" dirty="0" smtClean="0">
                <a:solidFill>
                  <a:schemeClr val="accent6"/>
                </a:solidFill>
                <a:latin typeface="Lucida Calligraphy" pitchFamily="66" charset="0"/>
              </a:rPr>
              <a:t>IDEAS </a:t>
            </a:r>
            <a:r>
              <a:rPr lang="en-IN" dirty="0" smtClean="0">
                <a:solidFill>
                  <a:srgbClr val="00FFFF"/>
                </a:solidFill>
                <a:latin typeface="Lucida Calligraphy" pitchFamily="66" charset="0"/>
              </a:rPr>
              <a:t>- Sycotic children have a lot of non-constructive, negative or fixed ideas.</a:t>
            </a:r>
          </a:p>
          <a:p>
            <a:endParaRPr lang="en-IN" dirty="0" smtClean="0">
              <a:solidFill>
                <a:srgbClr val="00FFFF"/>
              </a:solidFill>
              <a:latin typeface="Lucida Calligraphy" pitchFamily="66" charset="0"/>
            </a:endParaRPr>
          </a:p>
          <a:p>
            <a:pPr>
              <a:buFontTx/>
              <a:buChar char="-"/>
            </a:pPr>
            <a:r>
              <a:rPr lang="en-IN" dirty="0" smtClean="0">
                <a:solidFill>
                  <a:schemeClr val="accent6"/>
                </a:solidFill>
                <a:latin typeface="Lucida Calligraphy" pitchFamily="66" charset="0"/>
              </a:rPr>
              <a:t>MILESTONE</a:t>
            </a:r>
            <a:r>
              <a:rPr lang="en-IN" dirty="0" smtClean="0">
                <a:solidFill>
                  <a:srgbClr val="00FFFF"/>
                </a:solidFill>
                <a:latin typeface="Lucida Calligraphy" pitchFamily="66" charset="0"/>
              </a:rPr>
              <a:t> – delayed</a:t>
            </a:r>
          </a:p>
          <a:p>
            <a:r>
              <a:rPr lang="en-IN" dirty="0" smtClean="0">
                <a:solidFill>
                  <a:srgbClr val="00FFFF"/>
                </a:solidFill>
                <a:latin typeface="Lucida Calligraphy" pitchFamily="66" charset="0"/>
              </a:rPr>
              <a:t>- </a:t>
            </a:r>
            <a:r>
              <a:rPr lang="en-IN" dirty="0" smtClean="0">
                <a:solidFill>
                  <a:schemeClr val="accent6"/>
                </a:solidFill>
                <a:latin typeface="Lucida Calligraphy" pitchFamily="66" charset="0"/>
              </a:rPr>
              <a:t>GAMES</a:t>
            </a:r>
            <a:r>
              <a:rPr lang="en-IN" dirty="0" smtClean="0">
                <a:solidFill>
                  <a:srgbClr val="00FFFF"/>
                </a:solidFill>
                <a:latin typeface="Lucida Calligraphy" pitchFamily="66" charset="0"/>
              </a:rPr>
              <a:t> - usually do not enjoy playing because of their laziness and sluggishness. love watching sports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620" y="785800"/>
            <a:ext cx="4857784" cy="3416320"/>
          </a:xfrm>
          <a:prstGeom prst="rect">
            <a:avLst/>
          </a:prstGeom>
          <a:noFill/>
        </p:spPr>
        <p:txBody>
          <a:bodyPr wrap="square" rtlCol="0">
            <a:spAutoFit/>
          </a:bodyPr>
          <a:lstStyle/>
          <a:p>
            <a:r>
              <a:rPr lang="en-IN" dirty="0" smtClean="0">
                <a:solidFill>
                  <a:schemeClr val="accent6"/>
                </a:solidFill>
                <a:latin typeface="Lucida Calligraphy" pitchFamily="66" charset="0"/>
              </a:rPr>
              <a:t>Psoric child:</a:t>
            </a:r>
          </a:p>
          <a:p>
            <a:pPr>
              <a:buFont typeface="Arial" pitchFamily="34" charset="0"/>
              <a:buChar char="•"/>
            </a:pPr>
            <a:r>
              <a:rPr lang="en-IN" dirty="0" smtClean="0">
                <a:solidFill>
                  <a:srgbClr val="00FFFF"/>
                </a:solidFill>
                <a:latin typeface="Lucida Calligraphy" pitchFamily="66" charset="0"/>
              </a:rPr>
              <a:t>Healthy, positive and constructive.</a:t>
            </a:r>
          </a:p>
          <a:p>
            <a:r>
              <a:rPr lang="en-IN" dirty="0" smtClean="0">
                <a:solidFill>
                  <a:srgbClr val="00FFFF"/>
                </a:solidFill>
                <a:latin typeface="Lucida Calligraphy" pitchFamily="66" charset="0"/>
              </a:rPr>
              <a:t> </a:t>
            </a:r>
          </a:p>
          <a:p>
            <a:pPr>
              <a:buFont typeface="Arial" pitchFamily="34" charset="0"/>
              <a:buChar char="•"/>
            </a:pPr>
            <a:r>
              <a:rPr lang="en-IN" dirty="0" smtClean="0">
                <a:solidFill>
                  <a:srgbClr val="00FFFF"/>
                </a:solidFill>
                <a:latin typeface="Lucida Calligraphy" pitchFamily="66" charset="0"/>
              </a:rPr>
              <a:t>These children are born to healthy parents, and their growth.</a:t>
            </a:r>
          </a:p>
          <a:p>
            <a:endParaRPr lang="en-IN" dirty="0" smtClean="0">
              <a:solidFill>
                <a:srgbClr val="00FFFF"/>
              </a:solidFill>
              <a:latin typeface="Lucida Calligraphy" pitchFamily="66" charset="0"/>
            </a:endParaRPr>
          </a:p>
          <a:p>
            <a:pPr>
              <a:buFont typeface="Arial" pitchFamily="34" charset="0"/>
              <a:buChar char="•"/>
            </a:pPr>
            <a:r>
              <a:rPr lang="en-IN" dirty="0" smtClean="0">
                <a:solidFill>
                  <a:srgbClr val="00FFFF"/>
                </a:solidFill>
                <a:latin typeface="Lucida Calligraphy" pitchFamily="66" charset="0"/>
              </a:rPr>
              <a:t>Reaction to success and failure is quite positive. Thus, they do not accept defeat easily and always make an attempt to succeed.</a:t>
            </a:r>
          </a:p>
          <a:p>
            <a:endParaRPr lang="en-IN" dirty="0" smtClean="0">
              <a:solidFill>
                <a:srgbClr val="00FFFF"/>
              </a:solidFill>
            </a:endParaRPr>
          </a:p>
          <a:p>
            <a:endParaRPr lang="en-IN" dirty="0">
              <a:solidFill>
                <a:srgbClr val="00FFFF"/>
              </a:solidFill>
              <a:latin typeface="Lucida Calligraphy" pitchFamily="66" charset="0"/>
            </a:endParaRPr>
          </a:p>
        </p:txBody>
      </p:sp>
      <p:pic>
        <p:nvPicPr>
          <p:cNvPr id="3074" name="Picture 2" descr="C:\Users\M.HARSHAVARTHINI\Desktop\AW691122_06.gif"/>
          <p:cNvPicPr>
            <a:picLocks noChangeAspect="1" noChangeArrowheads="1" noCrop="1"/>
          </p:cNvPicPr>
          <p:nvPr/>
        </p:nvPicPr>
        <p:blipFill>
          <a:blip r:embed="rId2"/>
          <a:srcRect/>
          <a:stretch>
            <a:fillRect/>
          </a:stretch>
        </p:blipFill>
        <p:spPr bwMode="auto">
          <a:xfrm>
            <a:off x="357158" y="1428742"/>
            <a:ext cx="3524250" cy="2857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68" y="500048"/>
            <a:ext cx="5072098" cy="5078313"/>
          </a:xfrm>
          <a:prstGeom prst="rect">
            <a:avLst/>
          </a:prstGeom>
          <a:noFill/>
        </p:spPr>
        <p:txBody>
          <a:bodyPr wrap="square" rtlCol="0">
            <a:spAutoFit/>
          </a:bodyPr>
          <a:lstStyle/>
          <a:p>
            <a:r>
              <a:rPr lang="en-IN" dirty="0" smtClean="0">
                <a:solidFill>
                  <a:schemeClr val="accent6"/>
                </a:solidFill>
                <a:latin typeface="Lucida Calligraphy" pitchFamily="66" charset="0"/>
              </a:rPr>
              <a:t>World:</a:t>
            </a:r>
          </a:p>
          <a:p>
            <a:pPr fontAlgn="base"/>
            <a:r>
              <a:rPr lang="en-IN" dirty="0" smtClean="0">
                <a:solidFill>
                  <a:srgbClr val="00FFFF"/>
                </a:solidFill>
                <a:latin typeface="Lucida Calligraphy" pitchFamily="66" charset="0"/>
              </a:rPr>
              <a:t>quick to grasp what is being taught to them or even pick up facts from the world around them easily.</a:t>
            </a:r>
          </a:p>
          <a:p>
            <a:pPr fontAlgn="base"/>
            <a:endParaRPr lang="en-IN" dirty="0" smtClean="0">
              <a:solidFill>
                <a:srgbClr val="00FFFF"/>
              </a:solidFill>
              <a:latin typeface="Lucida Calligraphy" pitchFamily="66" charset="0"/>
            </a:endParaRPr>
          </a:p>
          <a:p>
            <a:pPr fontAlgn="base"/>
            <a:r>
              <a:rPr lang="en-IN" dirty="0" smtClean="0">
                <a:solidFill>
                  <a:schemeClr val="accent6"/>
                </a:solidFill>
                <a:latin typeface="Lucida Calligraphy" pitchFamily="66" charset="0"/>
              </a:rPr>
              <a:t>Memory:</a:t>
            </a:r>
          </a:p>
          <a:p>
            <a:pPr fontAlgn="base"/>
            <a:r>
              <a:rPr lang="en-IN" dirty="0" smtClean="0">
                <a:solidFill>
                  <a:srgbClr val="00FFFF"/>
                </a:solidFill>
                <a:latin typeface="Lucida Calligraphy" pitchFamily="66" charset="0"/>
              </a:rPr>
              <a:t>They have an excellent memory.</a:t>
            </a:r>
          </a:p>
          <a:p>
            <a:pPr fontAlgn="base"/>
            <a:endParaRPr lang="en-IN" dirty="0" smtClean="0">
              <a:solidFill>
                <a:srgbClr val="00FFFF"/>
              </a:solidFill>
              <a:latin typeface="Lucida Calligraphy" pitchFamily="66" charset="0"/>
            </a:endParaRPr>
          </a:p>
          <a:p>
            <a:pPr fontAlgn="base"/>
            <a:r>
              <a:rPr lang="en-IN" dirty="0" smtClean="0">
                <a:solidFill>
                  <a:schemeClr val="accent6"/>
                </a:solidFill>
                <a:latin typeface="Lucida Calligraphy" pitchFamily="66" charset="0"/>
              </a:rPr>
              <a:t>Ideas:</a:t>
            </a:r>
          </a:p>
          <a:p>
            <a:pPr fontAlgn="base"/>
            <a:r>
              <a:rPr lang="en-IN" dirty="0" smtClean="0">
                <a:solidFill>
                  <a:srgbClr val="00FFFF"/>
                </a:solidFill>
                <a:latin typeface="Lucida Calligraphy" pitchFamily="66" charset="0"/>
              </a:rPr>
              <a:t>Their concentration levels and moral values are very high.</a:t>
            </a:r>
          </a:p>
          <a:p>
            <a:pPr fontAlgn="base"/>
            <a:endParaRPr lang="en-IN" dirty="0" smtClean="0">
              <a:solidFill>
                <a:srgbClr val="00FFFF"/>
              </a:solidFill>
              <a:latin typeface="Lucida Calligraphy" pitchFamily="66" charset="0"/>
            </a:endParaRPr>
          </a:p>
          <a:p>
            <a:pPr fontAlgn="base"/>
            <a:r>
              <a:rPr lang="en-IN" dirty="0" smtClean="0">
                <a:solidFill>
                  <a:schemeClr val="accent6"/>
                </a:solidFill>
                <a:latin typeface="Lucida Calligraphy" pitchFamily="66" charset="0"/>
              </a:rPr>
              <a:t>Mile stone: </a:t>
            </a:r>
            <a:r>
              <a:rPr lang="en-IN" dirty="0" smtClean="0">
                <a:solidFill>
                  <a:srgbClr val="00FFFF"/>
                </a:solidFill>
                <a:latin typeface="Lucida Calligraphy" pitchFamily="66" charset="0"/>
              </a:rPr>
              <a:t>Normal</a:t>
            </a:r>
          </a:p>
          <a:p>
            <a:pPr fontAlgn="base"/>
            <a:endParaRPr lang="en-IN" dirty="0" smtClean="0">
              <a:solidFill>
                <a:srgbClr val="00FFFF"/>
              </a:solidFill>
              <a:latin typeface="Lucida Calligraphy" pitchFamily="66" charset="0"/>
            </a:endParaRPr>
          </a:p>
          <a:p>
            <a:pPr fontAlgn="base"/>
            <a:r>
              <a:rPr lang="en-IN" dirty="0" smtClean="0">
                <a:solidFill>
                  <a:schemeClr val="accent6"/>
                </a:solidFill>
                <a:latin typeface="Lucida Calligraphy" pitchFamily="66" charset="0"/>
              </a:rPr>
              <a:t>GAMES:</a:t>
            </a:r>
            <a:r>
              <a:rPr lang="en-IN" dirty="0" smtClean="0"/>
              <a:t> </a:t>
            </a:r>
            <a:r>
              <a:rPr lang="en-IN" dirty="0" smtClean="0">
                <a:solidFill>
                  <a:srgbClr val="00FFFF"/>
                </a:solidFill>
                <a:latin typeface="Lucida Calligraphy" pitchFamily="66" charset="0"/>
              </a:rPr>
              <a:t>They will enjoy playing both outdoor and indoor games</a:t>
            </a:r>
            <a:r>
              <a:rPr lang="en-IN" dirty="0" smtClean="0"/>
              <a:t> </a:t>
            </a:r>
            <a:endParaRPr lang="en-IN" dirty="0" smtClean="0">
              <a:solidFill>
                <a:schemeClr val="accent6"/>
              </a:solidFill>
              <a:latin typeface="Lucida Calligraphy" pitchFamily="66" charset="0"/>
            </a:endParaRPr>
          </a:p>
          <a:p>
            <a:pPr fontAlgn="base"/>
            <a:endParaRPr lang="en-IN" dirty="0" smtClean="0">
              <a:solidFill>
                <a:srgbClr val="00FFFF"/>
              </a:solidFill>
              <a:latin typeface="Lucida Calligraphy" pitchFamily="66" charset="0"/>
            </a:endParaRPr>
          </a:p>
          <a:p>
            <a:endParaRPr lang="en-IN" dirty="0">
              <a:solidFill>
                <a:srgbClr val="00FFFF"/>
              </a:solidFill>
            </a:endParaRPr>
          </a:p>
        </p:txBody>
      </p:sp>
      <p:pic>
        <p:nvPicPr>
          <p:cNvPr id="4098" name="Picture 2" descr="C:\Users\M.HARSHAVARTHINI\Desktop\FC7.gif"/>
          <p:cNvPicPr>
            <a:picLocks noChangeAspect="1" noChangeArrowheads="1" noCrop="1"/>
          </p:cNvPicPr>
          <p:nvPr/>
        </p:nvPicPr>
        <p:blipFill>
          <a:blip r:embed="rId2"/>
          <a:srcRect/>
          <a:stretch>
            <a:fillRect/>
          </a:stretch>
        </p:blipFill>
        <p:spPr bwMode="auto">
          <a:xfrm>
            <a:off x="214282" y="1214428"/>
            <a:ext cx="3214710" cy="381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72" y="285734"/>
            <a:ext cx="4572032" cy="4801314"/>
          </a:xfrm>
          <a:prstGeom prst="rect">
            <a:avLst/>
          </a:prstGeom>
          <a:noFill/>
        </p:spPr>
        <p:txBody>
          <a:bodyPr wrap="square" rtlCol="0">
            <a:spAutoFit/>
          </a:bodyPr>
          <a:lstStyle/>
          <a:p>
            <a:pPr fontAlgn="base"/>
            <a:r>
              <a:rPr lang="en-IN" b="1" dirty="0" smtClean="0">
                <a:solidFill>
                  <a:schemeClr val="accent6"/>
                </a:solidFill>
                <a:latin typeface="Lucida Calligraphy" pitchFamily="66" charset="0"/>
              </a:rPr>
              <a:t>Syphilitic child:</a:t>
            </a:r>
          </a:p>
          <a:p>
            <a:pPr fontAlgn="base">
              <a:buFont typeface="Arial" pitchFamily="34" charset="0"/>
              <a:buChar char="•"/>
            </a:pPr>
            <a:r>
              <a:rPr lang="en-IN" dirty="0" smtClean="0">
                <a:solidFill>
                  <a:srgbClr val="00FFFF"/>
                </a:solidFill>
                <a:latin typeface="Lucida Calligraphy" pitchFamily="66" charset="0"/>
              </a:rPr>
              <a:t>The children with ashy grey faces and an appearance of marasmus.</a:t>
            </a:r>
          </a:p>
          <a:p>
            <a:pPr fontAlgn="base"/>
            <a:endParaRPr lang="en-IN" dirty="0" smtClean="0">
              <a:solidFill>
                <a:srgbClr val="00FFFF"/>
              </a:solidFill>
              <a:latin typeface="Lucida Calligraphy" pitchFamily="66" charset="0"/>
            </a:endParaRPr>
          </a:p>
          <a:p>
            <a:pPr fontAlgn="base">
              <a:buFont typeface="Arial" pitchFamily="34" charset="0"/>
              <a:buChar char="•"/>
            </a:pPr>
            <a:r>
              <a:rPr lang="en-IN" dirty="0" smtClean="0">
                <a:solidFill>
                  <a:srgbClr val="00FFFF"/>
                </a:solidFill>
                <a:latin typeface="Lucida Calligraphy" pitchFamily="66" charset="0"/>
              </a:rPr>
              <a:t>Syphilitic stigma destroys not only the tissues but also the power to assimilate the proper materials from food.</a:t>
            </a:r>
          </a:p>
          <a:p>
            <a:pPr fontAlgn="base"/>
            <a:endParaRPr lang="en-IN" dirty="0" smtClean="0">
              <a:solidFill>
                <a:srgbClr val="00FFFF"/>
              </a:solidFill>
              <a:latin typeface="Lucida Calligraphy" pitchFamily="66" charset="0"/>
            </a:endParaRPr>
          </a:p>
          <a:p>
            <a:pPr fontAlgn="base">
              <a:buFont typeface="Arial" pitchFamily="34" charset="0"/>
              <a:buChar char="•"/>
            </a:pPr>
            <a:r>
              <a:rPr lang="en-IN" dirty="0" smtClean="0">
                <a:solidFill>
                  <a:srgbClr val="00FFFF"/>
                </a:solidFill>
                <a:latin typeface="Lucida Calligraphy" pitchFamily="66" charset="0"/>
              </a:rPr>
              <a:t>Criminals and criminally insane</a:t>
            </a:r>
          </a:p>
          <a:p>
            <a:pPr fontAlgn="base">
              <a:buFont typeface="Arial" pitchFamily="34" charset="0"/>
              <a:buChar char="•"/>
            </a:pPr>
            <a:r>
              <a:rPr lang="en-IN" dirty="0" smtClean="0">
                <a:solidFill>
                  <a:srgbClr val="00FFFF"/>
                </a:solidFill>
                <a:latin typeface="Lucida Calligraphy" pitchFamily="66" charset="0"/>
              </a:rPr>
              <a:t>Night aggravation.</a:t>
            </a:r>
          </a:p>
          <a:p>
            <a:pPr fontAlgn="base"/>
            <a:endParaRPr lang="en-IN" dirty="0" smtClean="0">
              <a:solidFill>
                <a:srgbClr val="00FFFF"/>
              </a:solidFill>
              <a:latin typeface="Lucida Calligraphy" pitchFamily="66" charset="0"/>
            </a:endParaRPr>
          </a:p>
          <a:p>
            <a:pPr fontAlgn="base">
              <a:buFont typeface="Arial" pitchFamily="34" charset="0"/>
              <a:buChar char="•"/>
            </a:pPr>
            <a:r>
              <a:rPr lang="en-IN" dirty="0" smtClean="0">
                <a:solidFill>
                  <a:srgbClr val="00FFFF"/>
                </a:solidFill>
                <a:latin typeface="Lucida Calligraphy" pitchFamily="66" charset="0"/>
              </a:rPr>
              <a:t>Always depressed and keep their troubles to themselves and sulk over them.</a:t>
            </a:r>
          </a:p>
          <a:p>
            <a:pPr fontAlgn="base">
              <a:buFont typeface="Arial" pitchFamily="34" charset="0"/>
              <a:buChar char="•"/>
            </a:pPr>
            <a:r>
              <a:rPr lang="en-IN" dirty="0" smtClean="0">
                <a:solidFill>
                  <a:srgbClr val="00FFFF"/>
                </a:solidFill>
                <a:latin typeface="Lucida Calligraphy" pitchFamily="66" charset="0"/>
              </a:rPr>
              <a:t>Melancholic and condemn themselves</a:t>
            </a:r>
          </a:p>
        </p:txBody>
      </p:sp>
      <p:pic>
        <p:nvPicPr>
          <p:cNvPr id="1026" name="Picture 2" descr="C:\Users\M.HARSHAVARTHINI\Desktop\tumblr_n1xhwucHZt1r6y37vo1_500.gif"/>
          <p:cNvPicPr>
            <a:picLocks noChangeAspect="1" noChangeArrowheads="1" noCrop="1"/>
          </p:cNvPicPr>
          <p:nvPr/>
        </p:nvPicPr>
        <p:blipFill>
          <a:blip r:embed="rId2"/>
          <a:srcRect/>
          <a:stretch>
            <a:fillRect/>
          </a:stretch>
        </p:blipFill>
        <p:spPr bwMode="auto">
          <a:xfrm>
            <a:off x="298949" y="1000114"/>
            <a:ext cx="3701547" cy="40005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3306" y="214296"/>
            <a:ext cx="5000660" cy="4801314"/>
          </a:xfrm>
          <a:prstGeom prst="rect">
            <a:avLst/>
          </a:prstGeom>
          <a:noFill/>
        </p:spPr>
        <p:txBody>
          <a:bodyPr wrap="square" rtlCol="0">
            <a:spAutoFit/>
          </a:bodyPr>
          <a:lstStyle/>
          <a:p>
            <a:r>
              <a:rPr lang="en-IN" dirty="0" smtClean="0">
                <a:solidFill>
                  <a:schemeClr val="accent6"/>
                </a:solidFill>
                <a:latin typeface="Lucida Calligraphy" pitchFamily="66" charset="0"/>
              </a:rPr>
              <a:t>World:</a:t>
            </a:r>
          </a:p>
          <a:p>
            <a:pPr>
              <a:buFont typeface="Arial" pitchFamily="34" charset="0"/>
              <a:buChar char="•"/>
            </a:pPr>
            <a:r>
              <a:rPr lang="en-IN" dirty="0" smtClean="0">
                <a:solidFill>
                  <a:schemeClr val="accent6"/>
                </a:solidFill>
                <a:latin typeface="Lucida Calligraphy" pitchFamily="66" charset="0"/>
              </a:rPr>
              <a:t> </a:t>
            </a:r>
            <a:r>
              <a:rPr lang="en-IN" dirty="0" smtClean="0">
                <a:solidFill>
                  <a:srgbClr val="00FFFF"/>
                </a:solidFill>
                <a:latin typeface="Lucida Calligraphy" pitchFamily="66" charset="0"/>
              </a:rPr>
              <a:t>Mentally dull, heavy, stupid and especially stubborn, sullen, morose and usually suspicious.</a:t>
            </a:r>
          </a:p>
          <a:p>
            <a:pPr>
              <a:buFont typeface="Arial" pitchFamily="34" charset="0"/>
              <a:buChar char="•"/>
            </a:pPr>
            <a:r>
              <a:rPr lang="en-IN" dirty="0" smtClean="0">
                <a:solidFill>
                  <a:srgbClr val="00FFFF"/>
                </a:solidFill>
                <a:latin typeface="Lucida Calligraphy" pitchFamily="66" charset="0"/>
              </a:rPr>
              <a:t>Unsocial</a:t>
            </a:r>
          </a:p>
          <a:p>
            <a:pPr>
              <a:buFont typeface="Arial" pitchFamily="34" charset="0"/>
              <a:buChar char="•"/>
            </a:pPr>
            <a:r>
              <a:rPr lang="en-IN" dirty="0" smtClean="0">
                <a:solidFill>
                  <a:srgbClr val="00FFFF"/>
                </a:solidFill>
                <a:latin typeface="Lucida Calligraphy" pitchFamily="66" charset="0"/>
              </a:rPr>
              <a:t>anxiety, restlessness</a:t>
            </a:r>
          </a:p>
          <a:p>
            <a:pPr fontAlgn="base"/>
            <a:endParaRPr lang="en-IN" dirty="0" smtClean="0">
              <a:solidFill>
                <a:srgbClr val="00FFFF"/>
              </a:solidFill>
              <a:latin typeface="Lucida Calligraphy" pitchFamily="66" charset="0"/>
            </a:endParaRPr>
          </a:p>
          <a:p>
            <a:pPr fontAlgn="base"/>
            <a:r>
              <a:rPr lang="en-IN" dirty="0" smtClean="0">
                <a:solidFill>
                  <a:schemeClr val="accent6"/>
                </a:solidFill>
                <a:latin typeface="Lucida Calligraphy" pitchFamily="66" charset="0"/>
              </a:rPr>
              <a:t>Memory:</a:t>
            </a:r>
          </a:p>
          <a:p>
            <a:pPr fontAlgn="base"/>
            <a:r>
              <a:rPr lang="en-IN" dirty="0" smtClean="0">
                <a:solidFill>
                  <a:srgbClr val="00FFFF"/>
                </a:solidFill>
                <a:latin typeface="Lucida Calligraphy" pitchFamily="66" charset="0"/>
              </a:rPr>
              <a:t>They have an poor memory.</a:t>
            </a:r>
            <a:r>
              <a:rPr lang="en-IN" dirty="0" smtClean="0">
                <a:solidFill>
                  <a:srgbClr val="00FFFF"/>
                </a:solidFill>
              </a:rPr>
              <a:t> </a:t>
            </a:r>
            <a:r>
              <a:rPr lang="en-IN" dirty="0" smtClean="0">
                <a:solidFill>
                  <a:srgbClr val="00FFFF"/>
                </a:solidFill>
                <a:latin typeface="Lucida Calligraphy" pitchFamily="66" charset="0"/>
              </a:rPr>
              <a:t>Slow to comprehend and forget what they are about to say</a:t>
            </a:r>
          </a:p>
          <a:p>
            <a:pPr fontAlgn="base"/>
            <a:endParaRPr lang="en-IN" dirty="0" smtClean="0">
              <a:solidFill>
                <a:srgbClr val="00FFFF"/>
              </a:solidFill>
              <a:latin typeface="Lucida Calligraphy" pitchFamily="66" charset="0"/>
            </a:endParaRPr>
          </a:p>
          <a:p>
            <a:pPr fontAlgn="base"/>
            <a:r>
              <a:rPr lang="en-IN" dirty="0" smtClean="0">
                <a:solidFill>
                  <a:schemeClr val="accent6"/>
                </a:solidFill>
                <a:latin typeface="Lucida Calligraphy" pitchFamily="66" charset="0"/>
              </a:rPr>
              <a:t>Ideas:</a:t>
            </a:r>
          </a:p>
          <a:p>
            <a:pPr fontAlgn="base"/>
            <a:r>
              <a:rPr lang="en-IN" dirty="0" smtClean="0">
                <a:solidFill>
                  <a:srgbClr val="00FFFF"/>
                </a:solidFill>
                <a:latin typeface="Lucida Calligraphy" pitchFamily="66" charset="0"/>
              </a:rPr>
              <a:t>Have fixed ideas</a:t>
            </a:r>
          </a:p>
          <a:p>
            <a:pPr fontAlgn="base"/>
            <a:r>
              <a:rPr lang="en-IN" dirty="0" smtClean="0">
                <a:solidFill>
                  <a:schemeClr val="accent6"/>
                </a:solidFill>
                <a:latin typeface="Lucida Calligraphy" pitchFamily="66" charset="0"/>
              </a:rPr>
              <a:t>Mile stone: </a:t>
            </a:r>
            <a:r>
              <a:rPr lang="en-IN" dirty="0" smtClean="0">
                <a:solidFill>
                  <a:srgbClr val="00FFFF"/>
                </a:solidFill>
                <a:latin typeface="Lucida Calligraphy" pitchFamily="66" charset="0"/>
              </a:rPr>
              <a:t>slow and delayed</a:t>
            </a:r>
          </a:p>
          <a:p>
            <a:pPr fontAlgn="base"/>
            <a:endParaRPr lang="en-IN" dirty="0" smtClean="0">
              <a:solidFill>
                <a:srgbClr val="00FFFF"/>
              </a:solidFill>
              <a:latin typeface="Lucida Calligraphy" pitchFamily="66" charset="0"/>
            </a:endParaRPr>
          </a:p>
          <a:p>
            <a:pPr fontAlgn="base"/>
            <a:r>
              <a:rPr lang="en-IN" dirty="0" smtClean="0">
                <a:solidFill>
                  <a:schemeClr val="accent6"/>
                </a:solidFill>
                <a:latin typeface="Lucida Calligraphy" pitchFamily="66" charset="0"/>
              </a:rPr>
              <a:t>GAMES:</a:t>
            </a:r>
            <a:r>
              <a:rPr lang="en-IN" dirty="0" smtClean="0"/>
              <a:t>  </a:t>
            </a:r>
            <a:r>
              <a:rPr lang="en-IN" dirty="0" smtClean="0">
                <a:solidFill>
                  <a:srgbClr val="00FFFF"/>
                </a:solidFill>
                <a:latin typeface="Lucida Calligraphy" pitchFamily="66" charset="0"/>
              </a:rPr>
              <a:t>like adventurous games</a:t>
            </a:r>
            <a:endParaRPr lang="en-IN" dirty="0" smtClean="0">
              <a:solidFill>
                <a:schemeClr val="accent6"/>
              </a:solidFill>
              <a:latin typeface="Lucida Calligraphy" pitchFamily="66" charset="0"/>
            </a:endParaRPr>
          </a:p>
        </p:txBody>
      </p:sp>
      <p:pic>
        <p:nvPicPr>
          <p:cNvPr id="2050" name="Picture 2" descr="C:\Users\M.HARSHAVARTHINI\Desktop\tenor.gif"/>
          <p:cNvPicPr>
            <a:picLocks noChangeAspect="1" noChangeArrowheads="1" noCrop="1"/>
          </p:cNvPicPr>
          <p:nvPr/>
        </p:nvPicPr>
        <p:blipFill>
          <a:blip r:embed="rId2"/>
          <a:srcRect/>
          <a:stretch>
            <a:fillRect/>
          </a:stretch>
        </p:blipFill>
        <p:spPr bwMode="auto">
          <a:xfrm>
            <a:off x="142844" y="1000114"/>
            <a:ext cx="3429024" cy="40005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7554" y="342186"/>
            <a:ext cx="5500726" cy="4247317"/>
          </a:xfrm>
          <a:prstGeom prst="rect">
            <a:avLst/>
          </a:prstGeom>
          <a:noFill/>
        </p:spPr>
        <p:txBody>
          <a:bodyPr wrap="square" rtlCol="0">
            <a:spAutoFit/>
          </a:bodyPr>
          <a:lstStyle/>
          <a:p>
            <a:pPr fontAlgn="base"/>
            <a:endParaRPr lang="en-IN" dirty="0" smtClean="0">
              <a:solidFill>
                <a:srgbClr val="00FFFF"/>
              </a:solidFill>
            </a:endParaRPr>
          </a:p>
          <a:p>
            <a:pPr fontAlgn="base">
              <a:buFont typeface="Arial" pitchFamily="34" charset="0"/>
              <a:buChar char="•"/>
            </a:pPr>
            <a:r>
              <a:rPr lang="en-IN" dirty="0" smtClean="0">
                <a:solidFill>
                  <a:srgbClr val="00FFFF"/>
                </a:solidFill>
                <a:latin typeface="Lucida Calligraphy" pitchFamily="66" charset="0"/>
              </a:rPr>
              <a:t>Mouth has pathological and structural changes, in the dental arch and teeth come through deformed irregular in shape and irregular in order of eruption. </a:t>
            </a:r>
          </a:p>
          <a:p>
            <a:pPr fontAlgn="base">
              <a:buFont typeface="Arial" pitchFamily="34" charset="0"/>
              <a:buChar char="•"/>
            </a:pPr>
            <a:r>
              <a:rPr lang="en-IN" dirty="0" smtClean="0">
                <a:solidFill>
                  <a:srgbClr val="00FFFF"/>
                </a:solidFill>
                <a:latin typeface="Lucida Calligraphy" pitchFamily="66" charset="0"/>
              </a:rPr>
              <a:t>Decaying of teeth.</a:t>
            </a:r>
          </a:p>
          <a:p>
            <a:pPr fontAlgn="base">
              <a:buFont typeface="Arial" pitchFamily="34" charset="0"/>
              <a:buChar char="•"/>
            </a:pPr>
            <a:r>
              <a:rPr lang="en-IN" dirty="0" smtClean="0">
                <a:solidFill>
                  <a:srgbClr val="00FFFF"/>
                </a:solidFill>
                <a:latin typeface="Lucida Calligraphy" pitchFamily="66" charset="0"/>
              </a:rPr>
              <a:t>Flabby muscles.</a:t>
            </a:r>
          </a:p>
          <a:p>
            <a:pPr fontAlgn="base">
              <a:buFont typeface="Arial" pitchFamily="34" charset="0"/>
              <a:buChar char="•"/>
            </a:pPr>
            <a:r>
              <a:rPr lang="en-IN" dirty="0" smtClean="0">
                <a:solidFill>
                  <a:srgbClr val="00FFFF"/>
                </a:solidFill>
                <a:latin typeface="Lucida Calligraphy" pitchFamily="66" charset="0"/>
              </a:rPr>
              <a:t>The adenoid tissue is always involved and the enlarged tonsils.</a:t>
            </a:r>
          </a:p>
          <a:p>
            <a:pPr fontAlgn="base">
              <a:buFont typeface="Arial" pitchFamily="34" charset="0"/>
              <a:buChar char="•"/>
            </a:pPr>
            <a:r>
              <a:rPr lang="en-IN" dirty="0" smtClean="0">
                <a:solidFill>
                  <a:srgbClr val="00FFFF"/>
                </a:solidFill>
                <a:latin typeface="Lucida Calligraphy" pitchFamily="66" charset="0"/>
              </a:rPr>
              <a:t>Ulcers of mouth with putrid sweet taste in the mouth.</a:t>
            </a:r>
          </a:p>
          <a:p>
            <a:pPr fontAlgn="base">
              <a:buFont typeface="Arial" pitchFamily="34" charset="0"/>
              <a:buChar char="•"/>
            </a:pPr>
            <a:r>
              <a:rPr lang="en-IN" dirty="0" smtClean="0">
                <a:solidFill>
                  <a:srgbClr val="00FFFF"/>
                </a:solidFill>
                <a:latin typeface="Lucida Calligraphy" pitchFamily="66" charset="0"/>
              </a:rPr>
              <a:t>Ravenous hunger, immediately after eating a full meal.</a:t>
            </a:r>
          </a:p>
          <a:p>
            <a:pPr fontAlgn="base">
              <a:buFont typeface="Arial" pitchFamily="34" charset="0"/>
              <a:buChar char="•"/>
            </a:pPr>
            <a:r>
              <a:rPr lang="en-IN" dirty="0" smtClean="0">
                <a:solidFill>
                  <a:srgbClr val="00FFFF"/>
                </a:solidFill>
                <a:latin typeface="Lucida Calligraphy" pitchFamily="66" charset="0"/>
              </a:rPr>
              <a:t>Craving for indigestible things like acids, sweets, chalk, lime and pencils etc…</a:t>
            </a:r>
          </a:p>
        </p:txBody>
      </p:sp>
      <p:pic>
        <p:nvPicPr>
          <p:cNvPr id="3075" name="Picture 3" descr="C:\Users\M.HARSHAVARTHINI\Desktop\6da6cda8b71341a521086d1f354dcc0b07945f41_hq.gif"/>
          <p:cNvPicPr>
            <a:picLocks noChangeAspect="1" noChangeArrowheads="1"/>
          </p:cNvPicPr>
          <p:nvPr/>
        </p:nvPicPr>
        <p:blipFill>
          <a:blip r:embed="rId2"/>
          <a:srcRect/>
          <a:stretch>
            <a:fillRect/>
          </a:stretch>
        </p:blipFill>
        <p:spPr bwMode="auto">
          <a:xfrm>
            <a:off x="214282" y="1285866"/>
            <a:ext cx="3071834" cy="36433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TotalTime>
  <Words>1399</Words>
  <Application>Microsoft Office PowerPoint</Application>
  <PresentationFormat>On-screen Show (16:9)</PresentationFormat>
  <Paragraphs>190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ORGNON AND PAEDIATRICS</vt:lpstr>
      <vt:lpstr>MIASMATIC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SECOND PRESCRIPTON</vt:lpstr>
      <vt:lpstr>SECOND PRESCRIPTION</vt:lpstr>
      <vt:lpstr>  </vt:lpstr>
      <vt:lpstr>  </vt:lpstr>
      <vt:lpstr> </vt:lpstr>
      <vt:lpstr>When to repeat medicine?</vt:lpstr>
      <vt:lpstr>  APHORISM 247 5TH EDITION</vt:lpstr>
      <vt:lpstr>§ 248 Fifth Edition:</vt:lpstr>
      <vt:lpstr>    </vt:lpstr>
      <vt:lpstr>  </vt:lpstr>
      <vt:lpstr>PowerPoint Presentation</vt:lpstr>
      <vt:lpstr>PowerPoint Presentation</vt:lpstr>
      <vt:lpstr>PowerPoint Presentation</vt:lpstr>
      <vt:lpstr>   </vt:lpstr>
      <vt:lpstr>Posology:</vt:lpstr>
      <vt:lpstr>   </vt:lpstr>
      <vt:lpstr>    </vt:lpstr>
      <vt:lpstr>    </vt:lpstr>
      <vt:lpstr>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dell</cp:lastModifiedBy>
  <cp:revision>148</cp:revision>
  <dcterms:created xsi:type="dcterms:W3CDTF">2013-08-21T19:17:07Z</dcterms:created>
  <dcterms:modified xsi:type="dcterms:W3CDTF">2021-02-19T07:07:45Z</dcterms:modified>
</cp:coreProperties>
</file>